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2"/>
  </p:notesMasterIdLst>
  <p:handoutMasterIdLst>
    <p:handoutMasterId r:id="rId23"/>
  </p:handoutMasterIdLst>
  <p:sldIdLst>
    <p:sldId id="256" r:id="rId2"/>
    <p:sldId id="290" r:id="rId3"/>
    <p:sldId id="428" r:id="rId4"/>
    <p:sldId id="438" r:id="rId5"/>
    <p:sldId id="430" r:id="rId6"/>
    <p:sldId id="429" r:id="rId7"/>
    <p:sldId id="431" r:id="rId8"/>
    <p:sldId id="432" r:id="rId9"/>
    <p:sldId id="433" r:id="rId10"/>
    <p:sldId id="434" r:id="rId11"/>
    <p:sldId id="440" r:id="rId12"/>
    <p:sldId id="441" r:id="rId13"/>
    <p:sldId id="338" r:id="rId14"/>
    <p:sldId id="363" r:id="rId15"/>
    <p:sldId id="442" r:id="rId16"/>
    <p:sldId id="443" r:id="rId17"/>
    <p:sldId id="422" r:id="rId18"/>
    <p:sldId id="439" r:id="rId19"/>
    <p:sldId id="392" r:id="rId20"/>
    <p:sldId id="39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029" autoAdjust="0"/>
  </p:normalViewPr>
  <p:slideViewPr>
    <p:cSldViewPr snapToGrid="0">
      <p:cViewPr varScale="1">
        <p:scale>
          <a:sx n="64" d="100"/>
          <a:sy n="64" d="100"/>
        </p:scale>
        <p:origin x="978" y="60"/>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5/12/2021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5/12/2021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bbc.co.uk/news/uk-51237665"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gdpr.report/news/2020/02/28/facial-recognition-compliance-in-the-age-of-gdpr/" TargetMode="External"/><Relationship Id="rId4" Type="http://schemas.openxmlformats.org/officeDocument/2006/relationships/hyperlink" Target="https://www.bbc.co.uk/news/technology-49726101"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https://medium.com/ibm-watson/building-custom-speech-recognition-models-within-minutes-33221c1ed8f8</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3312916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3529809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1529901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 reasonable answers can be accepted.</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1492255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3863219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Other reasonable answers can be accepted.</a:t>
            </a:r>
          </a:p>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2441110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a:p>
            <a:r>
              <a:rPr lang="en-GB" dirty="0"/>
              <a:t>https://commons.wikimedia.org/wiki/File:Face-id-iphone-x-1080x600.jpg</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181566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dirty="0"/>
          </a:p>
        </p:txBody>
      </p:sp>
    </p:spTree>
    <p:extLst>
      <p:ext uri="{BB962C8B-B14F-4D97-AF65-F5344CB8AC3E}">
        <p14:creationId xmlns:p14="http://schemas.microsoft.com/office/powerpoint/2010/main" val="976373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dirty="0"/>
          </a:p>
        </p:txBody>
      </p:sp>
    </p:spTree>
    <p:extLst>
      <p:ext uri="{BB962C8B-B14F-4D97-AF65-F5344CB8AC3E}">
        <p14:creationId xmlns:p14="http://schemas.microsoft.com/office/powerpoint/2010/main" val="2035417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doesn’t have to be written – it could be a verbal discussion</a:t>
            </a:r>
          </a:p>
          <a:p>
            <a:r>
              <a:rPr lang="en-GB" dirty="0"/>
              <a:t>Sources:</a:t>
            </a:r>
          </a:p>
          <a:p>
            <a:r>
              <a:rPr lang="en-GB" sz="1200" u="sng" kern="1200" dirty="0">
                <a:solidFill>
                  <a:schemeClr val="tx1"/>
                </a:solidFill>
                <a:effectLst/>
                <a:latin typeface="+mn-lt"/>
                <a:ea typeface="+mn-ea"/>
                <a:cs typeface="+mn-cs"/>
                <a:hlinkClick r:id="rId3"/>
              </a:rPr>
              <a:t>https://www.bbc.co.uk/news/uk-51237665</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4"/>
              </a:rPr>
              <a:t>https://www.bbc.co.uk/news/technology-49726101</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https://gdpr.report/news/2020/02/28/facial-recognition-compliance-in-the-age-of-gdpr/</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20</a:t>
            </a:fld>
            <a:endParaRPr lang="en-US" noProof="0"/>
          </a:p>
        </p:txBody>
      </p:sp>
    </p:spTree>
    <p:extLst>
      <p:ext uri="{BB962C8B-B14F-4D97-AF65-F5344CB8AC3E}">
        <p14:creationId xmlns:p14="http://schemas.microsoft.com/office/powerpoint/2010/main" val="3472955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a:t>
            </a:fld>
            <a:endParaRPr lang="en-US" noProof="0" dirty="0"/>
          </a:p>
        </p:txBody>
      </p:sp>
    </p:spTree>
    <p:extLst>
      <p:ext uri="{BB962C8B-B14F-4D97-AF65-F5344CB8AC3E}">
        <p14:creationId xmlns:p14="http://schemas.microsoft.com/office/powerpoint/2010/main" val="102699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dirty="0"/>
          </a:p>
        </p:txBody>
      </p:sp>
    </p:spTree>
    <p:extLst>
      <p:ext uri="{BB962C8B-B14F-4D97-AF65-F5344CB8AC3E}">
        <p14:creationId xmlns:p14="http://schemas.microsoft.com/office/powerpoint/2010/main" val="2283569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730668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1935159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2512789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406537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4261333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3830895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DT8: Interaction and Connection</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6" name="Picture Placeholder 5">
            <a:extLst>
              <a:ext uri="{FF2B5EF4-FFF2-40B4-BE49-F238E27FC236}">
                <a16:creationId xmlns:a16="http://schemas.microsoft.com/office/drawing/2014/main" id="{E8589069-57B0-4680-A77E-22C1BE5260C9}"/>
              </a:ext>
            </a:extLst>
          </p:cNvPr>
          <p:cNvPicPr>
            <a:picLocks noGrp="1" noChangeAspect="1"/>
          </p:cNvPicPr>
          <p:nvPr>
            <p:ph type="pic" sz="quarter" idx="10"/>
          </p:nvPr>
        </p:nvPicPr>
        <p:blipFill>
          <a:blip r:embed="rId3"/>
          <a:srcRect l="17081" r="17081"/>
          <a:stretch>
            <a:fillRect/>
          </a:stretch>
        </p:blipFill>
        <p:spPr>
          <a:prstGeom prst="rect">
            <a:avLst/>
          </a:prstGeom>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3677968955"/>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684520" y="1915160"/>
            <a:ext cx="2681287" cy="17842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4" name="Rectangle 3">
            <a:extLst>
              <a:ext uri="{FF2B5EF4-FFF2-40B4-BE49-F238E27FC236}">
                <a16:creationId xmlns:a16="http://schemas.microsoft.com/office/drawing/2014/main" id="{D274F06B-AB41-4E26-A782-E685EFC17183}"/>
              </a:ext>
            </a:extLst>
          </p:cNvPr>
          <p:cNvSpPr/>
          <p:nvPr/>
        </p:nvSpPr>
        <p:spPr>
          <a:xfrm>
            <a:off x="8910320" y="4235165"/>
            <a:ext cx="2987040" cy="19447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2" descr="File:Green tick.svg - Wikipedia">
            <a:extLst>
              <a:ext uri="{FF2B5EF4-FFF2-40B4-BE49-F238E27FC236}">
                <a16:creationId xmlns:a16="http://schemas.microsoft.com/office/drawing/2014/main" id="{94D50692-152D-46F5-B096-C988EA81DD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0" y="2686800"/>
            <a:ext cx="155789" cy="2979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1E1E66A-68B1-4B30-9219-E21811225D63}"/>
              </a:ext>
            </a:extLst>
          </p:cNvPr>
          <p:cNvSpPr txBox="1"/>
          <p:nvPr/>
        </p:nvSpPr>
        <p:spPr>
          <a:xfrm>
            <a:off x="294640" y="4642844"/>
            <a:ext cx="5389880" cy="1938992"/>
          </a:xfrm>
          <a:prstGeom prst="rect">
            <a:avLst/>
          </a:prstGeom>
          <a:solidFill>
            <a:schemeClr val="accent5">
              <a:lumMod val="20000"/>
              <a:lumOff val="80000"/>
            </a:schemeClr>
          </a:solidFill>
        </p:spPr>
        <p:txBody>
          <a:bodyPr wrap="square" rtlCol="0">
            <a:spAutoFit/>
          </a:bodyPr>
          <a:lstStyle/>
          <a:p>
            <a:r>
              <a:rPr lang="en-GB" sz="2000" dirty="0">
                <a:latin typeface="+mj-lt"/>
              </a:rPr>
              <a:t>Birds have two eyes but cannot be seen. Ears is an interesting one, they have them but not in the conventional sense. They have funnel-shaped ear openings at the side of their head. This means the machine would probably need more training with regards to what defines ears.</a:t>
            </a:r>
            <a:endParaRPr lang="en-GB" sz="2000" b="1" dirty="0">
              <a:latin typeface="+mj-lt"/>
            </a:endParaRPr>
          </a:p>
        </p:txBody>
      </p:sp>
      <p:pic>
        <p:nvPicPr>
          <p:cNvPr id="19" name="Picture 4" descr="File:Red X.svg - Wikimedia Commons">
            <a:extLst>
              <a:ext uri="{FF2B5EF4-FFF2-40B4-BE49-F238E27FC236}">
                <a16:creationId xmlns:a16="http://schemas.microsoft.com/office/drawing/2014/main" id="{35053861-B8BB-4A65-B6BF-5D6D3C011FA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6706" y="2347234"/>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File:Red X.svg - Wikimedia Commons">
            <a:extLst>
              <a:ext uri="{FF2B5EF4-FFF2-40B4-BE49-F238E27FC236}">
                <a16:creationId xmlns:a16="http://schemas.microsoft.com/office/drawing/2014/main" id="{F6681787-882D-4888-8607-11F018D64A8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6706" y="3110400"/>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File:Red X.svg - Wikimedia Commons">
            <a:extLst>
              <a:ext uri="{FF2B5EF4-FFF2-40B4-BE49-F238E27FC236}">
                <a16:creationId xmlns:a16="http://schemas.microsoft.com/office/drawing/2014/main" id="{FCDF3DFE-B504-4C42-87BF-CF0C71D172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612" y="3841045"/>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File:Red X.svg - Wikimedia Commons">
            <a:extLst>
              <a:ext uri="{FF2B5EF4-FFF2-40B4-BE49-F238E27FC236}">
                <a16:creationId xmlns:a16="http://schemas.microsoft.com/office/drawing/2014/main" id="{7C320081-E12D-49CF-B606-4A9271CEEA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612" y="4235165"/>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File:Green tick.svg - Wikipedia">
            <a:extLst>
              <a:ext uri="{FF2B5EF4-FFF2-40B4-BE49-F238E27FC236}">
                <a16:creationId xmlns:a16="http://schemas.microsoft.com/office/drawing/2014/main" id="{08B20859-0A91-4F48-82EB-7654797777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6875" y="3453037"/>
            <a:ext cx="155789" cy="297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816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A8C37D-A7E7-4774-BF71-B7AD5FFC0DD7}"/>
              </a:ext>
            </a:extLst>
          </p:cNvPr>
          <p:cNvSpPr>
            <a:spLocks noGrp="1"/>
          </p:cNvSpPr>
          <p:nvPr>
            <p:ph type="sldNum" sz="quarter" idx="11"/>
          </p:nvPr>
        </p:nvSpPr>
        <p:spPr/>
        <p:txBody>
          <a:bodyPr/>
          <a:lstStyle/>
          <a:p>
            <a:fld id="{058DB212-BFA2-403F-85EF-DFD3FF6D973A}" type="slidenum">
              <a:rPr lang="en-US" noProof="0" smtClean="0"/>
              <a:pPr/>
              <a:t>11</a:t>
            </a:fld>
            <a:endParaRPr lang="en-US" noProof="0"/>
          </a:p>
        </p:txBody>
      </p:sp>
      <p:sp>
        <p:nvSpPr>
          <p:cNvPr id="3" name="TextBox 2">
            <a:extLst>
              <a:ext uri="{FF2B5EF4-FFF2-40B4-BE49-F238E27FC236}">
                <a16:creationId xmlns:a16="http://schemas.microsoft.com/office/drawing/2014/main" id="{90756B29-B3EE-4208-AF15-5048E9544002}"/>
              </a:ext>
            </a:extLst>
          </p:cNvPr>
          <p:cNvSpPr txBox="1"/>
          <p:nvPr/>
        </p:nvSpPr>
        <p:spPr>
          <a:xfrm>
            <a:off x="172403" y="113348"/>
            <a:ext cx="11613832" cy="738664"/>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how each device allows the user to interact with it. </a:t>
            </a:r>
          </a:p>
        </p:txBody>
      </p:sp>
      <p:pic>
        <p:nvPicPr>
          <p:cNvPr id="1026" name="Picture 2" descr="Google Home review: A better voice assistant than Amazon Echo?">
            <a:extLst>
              <a:ext uri="{FF2B5EF4-FFF2-40B4-BE49-F238E27FC236}">
                <a16:creationId xmlns:a16="http://schemas.microsoft.com/office/drawing/2014/main" id="{B8555D84-B37C-4395-B8E6-727BC0C8E9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364" y="1528997"/>
            <a:ext cx="2368445" cy="17763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A81CC3F-AAAA-4D8F-A89D-072DF0BF180D}"/>
              </a:ext>
            </a:extLst>
          </p:cNvPr>
          <p:cNvPicPr>
            <a:picLocks noChangeAspect="1"/>
          </p:cNvPicPr>
          <p:nvPr/>
        </p:nvPicPr>
        <p:blipFill rotWithShape="1">
          <a:blip r:embed="rId3"/>
          <a:srcRect l="5660" t="5901" r="18952" b="11475"/>
          <a:stretch/>
        </p:blipFill>
        <p:spPr>
          <a:xfrm>
            <a:off x="4878881" y="1528997"/>
            <a:ext cx="2434237" cy="1776335"/>
          </a:xfrm>
          <a:prstGeom prst="rect">
            <a:avLst/>
          </a:prstGeom>
        </p:spPr>
      </p:pic>
      <p:pic>
        <p:nvPicPr>
          <p:cNvPr id="5" name="Picture 4">
            <a:extLst>
              <a:ext uri="{FF2B5EF4-FFF2-40B4-BE49-F238E27FC236}">
                <a16:creationId xmlns:a16="http://schemas.microsoft.com/office/drawing/2014/main" id="{EF0928E0-3CF9-4B5A-B8EC-8CA9ACEE66FB}"/>
              </a:ext>
            </a:extLst>
          </p:cNvPr>
          <p:cNvPicPr>
            <a:picLocks noChangeAspect="1"/>
          </p:cNvPicPr>
          <p:nvPr/>
        </p:nvPicPr>
        <p:blipFill>
          <a:blip r:embed="rId4"/>
          <a:stretch>
            <a:fillRect/>
          </a:stretch>
        </p:blipFill>
        <p:spPr>
          <a:xfrm>
            <a:off x="8419476" y="1528997"/>
            <a:ext cx="2673246" cy="1777813"/>
          </a:xfrm>
          <a:prstGeom prst="rect">
            <a:avLst/>
          </a:prstGeom>
        </p:spPr>
      </p:pic>
      <p:pic>
        <p:nvPicPr>
          <p:cNvPr id="6" name="Picture 5">
            <a:extLst>
              <a:ext uri="{FF2B5EF4-FFF2-40B4-BE49-F238E27FC236}">
                <a16:creationId xmlns:a16="http://schemas.microsoft.com/office/drawing/2014/main" id="{CE37EAEC-6C50-4B43-937D-8B8AFBB8C4E2}"/>
              </a:ext>
            </a:extLst>
          </p:cNvPr>
          <p:cNvPicPr>
            <a:picLocks noChangeAspect="1"/>
          </p:cNvPicPr>
          <p:nvPr/>
        </p:nvPicPr>
        <p:blipFill rotWithShape="1">
          <a:blip r:embed="rId5"/>
          <a:srcRect r="12868"/>
          <a:stretch/>
        </p:blipFill>
        <p:spPr>
          <a:xfrm>
            <a:off x="969364" y="4204740"/>
            <a:ext cx="2368445" cy="1528997"/>
          </a:xfrm>
          <a:prstGeom prst="rect">
            <a:avLst/>
          </a:prstGeom>
        </p:spPr>
      </p:pic>
      <p:pic>
        <p:nvPicPr>
          <p:cNvPr id="7" name="Picture 6">
            <a:extLst>
              <a:ext uri="{FF2B5EF4-FFF2-40B4-BE49-F238E27FC236}">
                <a16:creationId xmlns:a16="http://schemas.microsoft.com/office/drawing/2014/main" id="{B30D24CB-EBCD-4355-B0DD-DE7F99337727}"/>
              </a:ext>
            </a:extLst>
          </p:cNvPr>
          <p:cNvPicPr>
            <a:picLocks noChangeAspect="1"/>
          </p:cNvPicPr>
          <p:nvPr/>
        </p:nvPicPr>
        <p:blipFill rotWithShape="1">
          <a:blip r:embed="rId6"/>
          <a:srcRect b="13912"/>
          <a:stretch/>
        </p:blipFill>
        <p:spPr>
          <a:xfrm>
            <a:off x="4878881" y="4162040"/>
            <a:ext cx="2434237" cy="1571697"/>
          </a:xfrm>
          <a:prstGeom prst="rect">
            <a:avLst/>
          </a:prstGeom>
        </p:spPr>
      </p:pic>
      <p:pic>
        <p:nvPicPr>
          <p:cNvPr id="8" name="Picture 7">
            <a:extLst>
              <a:ext uri="{FF2B5EF4-FFF2-40B4-BE49-F238E27FC236}">
                <a16:creationId xmlns:a16="http://schemas.microsoft.com/office/drawing/2014/main" id="{FEC1790D-E9CA-49BE-8BFB-130D05CEAFDE}"/>
              </a:ext>
            </a:extLst>
          </p:cNvPr>
          <p:cNvPicPr>
            <a:picLocks noChangeAspect="1"/>
          </p:cNvPicPr>
          <p:nvPr/>
        </p:nvPicPr>
        <p:blipFill rotWithShape="1">
          <a:blip r:embed="rId7"/>
          <a:srcRect b="38101"/>
          <a:stretch/>
        </p:blipFill>
        <p:spPr>
          <a:xfrm>
            <a:off x="8429469" y="4091392"/>
            <a:ext cx="2653260" cy="1642345"/>
          </a:xfrm>
          <a:prstGeom prst="rect">
            <a:avLst/>
          </a:prstGeom>
        </p:spPr>
      </p:pic>
    </p:spTree>
    <p:extLst>
      <p:ext uri="{BB962C8B-B14F-4D97-AF65-F5344CB8AC3E}">
        <p14:creationId xmlns:p14="http://schemas.microsoft.com/office/powerpoint/2010/main" val="3605979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A8C37D-A7E7-4774-BF71-B7AD5FFC0DD7}"/>
              </a:ext>
            </a:extLst>
          </p:cNvPr>
          <p:cNvSpPr>
            <a:spLocks noGrp="1"/>
          </p:cNvSpPr>
          <p:nvPr>
            <p:ph type="sldNum" sz="quarter" idx="11"/>
          </p:nvPr>
        </p:nvSpPr>
        <p:spPr/>
        <p:txBody>
          <a:bodyPr/>
          <a:lstStyle/>
          <a:p>
            <a:fld id="{058DB212-BFA2-403F-85EF-DFD3FF6D973A}" type="slidenum">
              <a:rPr lang="en-US" noProof="0" smtClean="0"/>
              <a:pPr/>
              <a:t>12</a:t>
            </a:fld>
            <a:endParaRPr lang="en-US" noProof="0"/>
          </a:p>
        </p:txBody>
      </p:sp>
      <p:sp>
        <p:nvSpPr>
          <p:cNvPr id="3" name="TextBox 2">
            <a:extLst>
              <a:ext uri="{FF2B5EF4-FFF2-40B4-BE49-F238E27FC236}">
                <a16:creationId xmlns:a16="http://schemas.microsoft.com/office/drawing/2014/main" id="{90756B29-B3EE-4208-AF15-5048E9544002}"/>
              </a:ext>
            </a:extLst>
          </p:cNvPr>
          <p:cNvSpPr txBox="1"/>
          <p:nvPr/>
        </p:nvSpPr>
        <p:spPr>
          <a:xfrm>
            <a:off x="172403" y="113348"/>
            <a:ext cx="11613832" cy="738664"/>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how each device allows the user to interact with it. </a:t>
            </a:r>
          </a:p>
        </p:txBody>
      </p:sp>
      <p:pic>
        <p:nvPicPr>
          <p:cNvPr id="1026" name="Picture 2" descr="Google Home review: A better voice assistant than Amazon Echo?">
            <a:extLst>
              <a:ext uri="{FF2B5EF4-FFF2-40B4-BE49-F238E27FC236}">
                <a16:creationId xmlns:a16="http://schemas.microsoft.com/office/drawing/2014/main" id="{B8555D84-B37C-4395-B8E6-727BC0C8E9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364" y="1528997"/>
            <a:ext cx="2368445" cy="17763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A81CC3F-AAAA-4D8F-A89D-072DF0BF180D}"/>
              </a:ext>
            </a:extLst>
          </p:cNvPr>
          <p:cNvPicPr>
            <a:picLocks noChangeAspect="1"/>
          </p:cNvPicPr>
          <p:nvPr/>
        </p:nvPicPr>
        <p:blipFill rotWithShape="1">
          <a:blip r:embed="rId3"/>
          <a:srcRect l="5660" t="5901" r="18952" b="11475"/>
          <a:stretch/>
        </p:blipFill>
        <p:spPr>
          <a:xfrm>
            <a:off x="4878881" y="1528997"/>
            <a:ext cx="2434237" cy="1776335"/>
          </a:xfrm>
          <a:prstGeom prst="rect">
            <a:avLst/>
          </a:prstGeom>
        </p:spPr>
      </p:pic>
      <p:pic>
        <p:nvPicPr>
          <p:cNvPr id="5" name="Picture 4">
            <a:extLst>
              <a:ext uri="{FF2B5EF4-FFF2-40B4-BE49-F238E27FC236}">
                <a16:creationId xmlns:a16="http://schemas.microsoft.com/office/drawing/2014/main" id="{EF0928E0-3CF9-4B5A-B8EC-8CA9ACEE66FB}"/>
              </a:ext>
            </a:extLst>
          </p:cNvPr>
          <p:cNvPicPr>
            <a:picLocks noChangeAspect="1"/>
          </p:cNvPicPr>
          <p:nvPr/>
        </p:nvPicPr>
        <p:blipFill>
          <a:blip r:embed="rId4"/>
          <a:stretch>
            <a:fillRect/>
          </a:stretch>
        </p:blipFill>
        <p:spPr>
          <a:xfrm>
            <a:off x="8419476" y="1528997"/>
            <a:ext cx="2673246" cy="1777813"/>
          </a:xfrm>
          <a:prstGeom prst="rect">
            <a:avLst/>
          </a:prstGeom>
        </p:spPr>
      </p:pic>
      <p:pic>
        <p:nvPicPr>
          <p:cNvPr id="6" name="Picture 5">
            <a:extLst>
              <a:ext uri="{FF2B5EF4-FFF2-40B4-BE49-F238E27FC236}">
                <a16:creationId xmlns:a16="http://schemas.microsoft.com/office/drawing/2014/main" id="{CE37EAEC-6C50-4B43-937D-8B8AFBB8C4E2}"/>
              </a:ext>
            </a:extLst>
          </p:cNvPr>
          <p:cNvPicPr>
            <a:picLocks noChangeAspect="1"/>
          </p:cNvPicPr>
          <p:nvPr/>
        </p:nvPicPr>
        <p:blipFill rotWithShape="1">
          <a:blip r:embed="rId5"/>
          <a:srcRect r="12868"/>
          <a:stretch/>
        </p:blipFill>
        <p:spPr>
          <a:xfrm>
            <a:off x="969364" y="4204740"/>
            <a:ext cx="2368445" cy="1528997"/>
          </a:xfrm>
          <a:prstGeom prst="rect">
            <a:avLst/>
          </a:prstGeom>
        </p:spPr>
      </p:pic>
      <p:pic>
        <p:nvPicPr>
          <p:cNvPr id="7" name="Picture 6">
            <a:extLst>
              <a:ext uri="{FF2B5EF4-FFF2-40B4-BE49-F238E27FC236}">
                <a16:creationId xmlns:a16="http://schemas.microsoft.com/office/drawing/2014/main" id="{B30D24CB-EBCD-4355-B0DD-DE7F99337727}"/>
              </a:ext>
            </a:extLst>
          </p:cNvPr>
          <p:cNvPicPr>
            <a:picLocks noChangeAspect="1"/>
          </p:cNvPicPr>
          <p:nvPr/>
        </p:nvPicPr>
        <p:blipFill rotWithShape="1">
          <a:blip r:embed="rId6"/>
          <a:srcRect b="13912"/>
          <a:stretch/>
        </p:blipFill>
        <p:spPr>
          <a:xfrm>
            <a:off x="4878881" y="4162040"/>
            <a:ext cx="2434237" cy="1571697"/>
          </a:xfrm>
          <a:prstGeom prst="rect">
            <a:avLst/>
          </a:prstGeom>
        </p:spPr>
      </p:pic>
      <p:pic>
        <p:nvPicPr>
          <p:cNvPr id="8" name="Picture 7">
            <a:extLst>
              <a:ext uri="{FF2B5EF4-FFF2-40B4-BE49-F238E27FC236}">
                <a16:creationId xmlns:a16="http://schemas.microsoft.com/office/drawing/2014/main" id="{FEC1790D-E9CA-49BE-8BFB-130D05CEAFDE}"/>
              </a:ext>
            </a:extLst>
          </p:cNvPr>
          <p:cNvPicPr>
            <a:picLocks noChangeAspect="1"/>
          </p:cNvPicPr>
          <p:nvPr/>
        </p:nvPicPr>
        <p:blipFill rotWithShape="1">
          <a:blip r:embed="rId7"/>
          <a:srcRect b="38101"/>
          <a:stretch/>
        </p:blipFill>
        <p:spPr>
          <a:xfrm>
            <a:off x="8429469" y="4091392"/>
            <a:ext cx="2653260" cy="1642345"/>
          </a:xfrm>
          <a:prstGeom prst="rect">
            <a:avLst/>
          </a:prstGeom>
        </p:spPr>
      </p:pic>
      <p:sp>
        <p:nvSpPr>
          <p:cNvPr id="9" name="TextBox 8">
            <a:extLst>
              <a:ext uri="{FF2B5EF4-FFF2-40B4-BE49-F238E27FC236}">
                <a16:creationId xmlns:a16="http://schemas.microsoft.com/office/drawing/2014/main" id="{89CA6D6A-1E79-45E8-8262-C3451776D072}"/>
              </a:ext>
            </a:extLst>
          </p:cNvPr>
          <p:cNvSpPr txBox="1"/>
          <p:nvPr/>
        </p:nvSpPr>
        <p:spPr>
          <a:xfrm>
            <a:off x="969364" y="3429000"/>
            <a:ext cx="2368445" cy="369332"/>
          </a:xfrm>
          <a:prstGeom prst="rect">
            <a:avLst/>
          </a:prstGeom>
          <a:noFill/>
        </p:spPr>
        <p:txBody>
          <a:bodyPr wrap="square" rtlCol="0">
            <a:spAutoFit/>
          </a:bodyPr>
          <a:lstStyle/>
          <a:p>
            <a:pPr algn="ctr"/>
            <a:r>
              <a:rPr lang="en-GB" dirty="0">
                <a:solidFill>
                  <a:srgbClr val="FF0000"/>
                </a:solidFill>
                <a:latin typeface="+mj-lt"/>
              </a:rPr>
              <a:t>Speech/Voice</a:t>
            </a:r>
          </a:p>
        </p:txBody>
      </p:sp>
      <p:sp>
        <p:nvSpPr>
          <p:cNvPr id="11" name="TextBox 10">
            <a:extLst>
              <a:ext uri="{FF2B5EF4-FFF2-40B4-BE49-F238E27FC236}">
                <a16:creationId xmlns:a16="http://schemas.microsoft.com/office/drawing/2014/main" id="{20BA1492-656E-4481-8720-C4695FDDFC47}"/>
              </a:ext>
            </a:extLst>
          </p:cNvPr>
          <p:cNvSpPr txBox="1"/>
          <p:nvPr/>
        </p:nvSpPr>
        <p:spPr>
          <a:xfrm>
            <a:off x="4944673" y="3429000"/>
            <a:ext cx="2368445" cy="369332"/>
          </a:xfrm>
          <a:prstGeom prst="rect">
            <a:avLst/>
          </a:prstGeom>
          <a:noFill/>
        </p:spPr>
        <p:txBody>
          <a:bodyPr wrap="square" rtlCol="0">
            <a:spAutoFit/>
          </a:bodyPr>
          <a:lstStyle/>
          <a:p>
            <a:pPr algn="ctr"/>
            <a:r>
              <a:rPr lang="en-GB" dirty="0">
                <a:solidFill>
                  <a:srgbClr val="FF0000"/>
                </a:solidFill>
                <a:latin typeface="+mj-lt"/>
              </a:rPr>
              <a:t>Touch</a:t>
            </a:r>
          </a:p>
        </p:txBody>
      </p:sp>
      <p:sp>
        <p:nvSpPr>
          <p:cNvPr id="12" name="TextBox 11">
            <a:extLst>
              <a:ext uri="{FF2B5EF4-FFF2-40B4-BE49-F238E27FC236}">
                <a16:creationId xmlns:a16="http://schemas.microsoft.com/office/drawing/2014/main" id="{9AFB034C-F43A-4BF5-9ECC-1FABCCC5270B}"/>
              </a:ext>
            </a:extLst>
          </p:cNvPr>
          <p:cNvSpPr txBox="1"/>
          <p:nvPr/>
        </p:nvSpPr>
        <p:spPr>
          <a:xfrm>
            <a:off x="8571876" y="3429000"/>
            <a:ext cx="2368445" cy="369332"/>
          </a:xfrm>
          <a:prstGeom prst="rect">
            <a:avLst/>
          </a:prstGeom>
          <a:noFill/>
        </p:spPr>
        <p:txBody>
          <a:bodyPr wrap="square" rtlCol="0">
            <a:spAutoFit/>
          </a:bodyPr>
          <a:lstStyle/>
          <a:p>
            <a:pPr algn="ctr"/>
            <a:r>
              <a:rPr lang="en-GB" dirty="0">
                <a:solidFill>
                  <a:srgbClr val="FF0000"/>
                </a:solidFill>
                <a:latin typeface="+mj-lt"/>
              </a:rPr>
              <a:t>Gesture</a:t>
            </a:r>
          </a:p>
        </p:txBody>
      </p:sp>
      <p:sp>
        <p:nvSpPr>
          <p:cNvPr id="13" name="TextBox 12">
            <a:extLst>
              <a:ext uri="{FF2B5EF4-FFF2-40B4-BE49-F238E27FC236}">
                <a16:creationId xmlns:a16="http://schemas.microsoft.com/office/drawing/2014/main" id="{195C078F-44D8-426A-812E-BEF15D378C09}"/>
              </a:ext>
            </a:extLst>
          </p:cNvPr>
          <p:cNvSpPr txBox="1"/>
          <p:nvPr/>
        </p:nvSpPr>
        <p:spPr>
          <a:xfrm>
            <a:off x="969364" y="5955479"/>
            <a:ext cx="2368445" cy="369332"/>
          </a:xfrm>
          <a:prstGeom prst="rect">
            <a:avLst/>
          </a:prstGeom>
          <a:noFill/>
        </p:spPr>
        <p:txBody>
          <a:bodyPr wrap="square" rtlCol="0">
            <a:spAutoFit/>
          </a:bodyPr>
          <a:lstStyle/>
          <a:p>
            <a:pPr algn="ctr"/>
            <a:r>
              <a:rPr lang="en-GB" dirty="0">
                <a:solidFill>
                  <a:srgbClr val="FF0000"/>
                </a:solidFill>
                <a:latin typeface="+mj-lt"/>
              </a:rPr>
              <a:t>Biometrics</a:t>
            </a:r>
          </a:p>
        </p:txBody>
      </p:sp>
      <p:sp>
        <p:nvSpPr>
          <p:cNvPr id="14" name="TextBox 13">
            <a:extLst>
              <a:ext uri="{FF2B5EF4-FFF2-40B4-BE49-F238E27FC236}">
                <a16:creationId xmlns:a16="http://schemas.microsoft.com/office/drawing/2014/main" id="{C5A4854E-78A8-4B10-B6CC-6B4334EAB303}"/>
              </a:ext>
            </a:extLst>
          </p:cNvPr>
          <p:cNvSpPr txBox="1"/>
          <p:nvPr/>
        </p:nvSpPr>
        <p:spPr>
          <a:xfrm>
            <a:off x="4944673" y="5955479"/>
            <a:ext cx="2368445" cy="369332"/>
          </a:xfrm>
          <a:prstGeom prst="rect">
            <a:avLst/>
          </a:prstGeom>
          <a:noFill/>
        </p:spPr>
        <p:txBody>
          <a:bodyPr wrap="square" rtlCol="0">
            <a:spAutoFit/>
          </a:bodyPr>
          <a:lstStyle/>
          <a:p>
            <a:pPr algn="ctr"/>
            <a:r>
              <a:rPr lang="en-GB" dirty="0">
                <a:solidFill>
                  <a:srgbClr val="FF0000"/>
                </a:solidFill>
                <a:latin typeface="+mj-lt"/>
              </a:rPr>
              <a:t>Virtual Reality</a:t>
            </a:r>
          </a:p>
        </p:txBody>
      </p:sp>
      <p:sp>
        <p:nvSpPr>
          <p:cNvPr id="15" name="TextBox 14">
            <a:extLst>
              <a:ext uri="{FF2B5EF4-FFF2-40B4-BE49-F238E27FC236}">
                <a16:creationId xmlns:a16="http://schemas.microsoft.com/office/drawing/2014/main" id="{295F98F1-39CA-4098-807A-91981B7F92FD}"/>
              </a:ext>
            </a:extLst>
          </p:cNvPr>
          <p:cNvSpPr txBox="1"/>
          <p:nvPr/>
        </p:nvSpPr>
        <p:spPr>
          <a:xfrm>
            <a:off x="8571876" y="5954441"/>
            <a:ext cx="2368445" cy="369332"/>
          </a:xfrm>
          <a:prstGeom prst="rect">
            <a:avLst/>
          </a:prstGeom>
          <a:noFill/>
        </p:spPr>
        <p:txBody>
          <a:bodyPr wrap="square" rtlCol="0">
            <a:spAutoFit/>
          </a:bodyPr>
          <a:lstStyle/>
          <a:p>
            <a:pPr algn="ctr"/>
            <a:r>
              <a:rPr lang="en-GB" dirty="0">
                <a:solidFill>
                  <a:srgbClr val="FF0000"/>
                </a:solidFill>
                <a:latin typeface="+mj-lt"/>
              </a:rPr>
              <a:t>Augmented Reality</a:t>
            </a:r>
          </a:p>
        </p:txBody>
      </p:sp>
    </p:spTree>
    <p:extLst>
      <p:ext uri="{BB962C8B-B14F-4D97-AF65-F5344CB8AC3E}">
        <p14:creationId xmlns:p14="http://schemas.microsoft.com/office/powerpoint/2010/main" val="4115689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672282165"/>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Touch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3139725340"/>
              </p:ext>
            </p:extLst>
          </p:nvPr>
        </p:nvGraphicFramePr>
        <p:xfrm>
          <a:off x="6161206"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latin typeface="+mj-lt"/>
                        </a:rPr>
                        <a:t>Speech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263318078"/>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(Keyboard)</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1619139444"/>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(Mouse)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spTree>
    <p:extLst>
      <p:ext uri="{BB962C8B-B14F-4D97-AF65-F5344CB8AC3E}">
        <p14:creationId xmlns:p14="http://schemas.microsoft.com/office/powerpoint/2010/main" val="418065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989903629"/>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Touch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Easy to use - intuitive, don't need much training.</a:t>
                      </a:r>
                    </a:p>
                    <a:p>
                      <a:r>
                        <a:rPr lang="en-GB" dirty="0">
                          <a:effectLst/>
                          <a:latin typeface="+mj-lt"/>
                        </a:rPr>
                        <a:t>No extra peripherals such as a mouse are needed</a:t>
                      </a:r>
                    </a:p>
                    <a:p>
                      <a:endParaRPr lang="en-GB" dirty="0">
                        <a:effectLst/>
                        <a:latin typeface="+mj-lt"/>
                      </a:endParaRPr>
                    </a:p>
                  </a:txBody>
                  <a:tcPr>
                    <a:solidFill>
                      <a:schemeClr val="accent5">
                        <a:lumMod val="40000"/>
                        <a:lumOff val="60000"/>
                      </a:schemeClr>
                    </a:solidFill>
                  </a:tcPr>
                </a:tc>
                <a:tc>
                  <a:txBody>
                    <a:bodyPr/>
                    <a:lstStyle/>
                    <a:p>
                      <a:r>
                        <a:rPr lang="en-GB" dirty="0">
                          <a:effectLst/>
                          <a:latin typeface="+mj-lt"/>
                        </a:rPr>
                        <a:t>Not suitable for inputting large amounts of data.</a:t>
                      </a:r>
                    </a:p>
                    <a:p>
                      <a:r>
                        <a:rPr lang="en-GB" dirty="0">
                          <a:effectLst/>
                          <a:latin typeface="+mj-lt"/>
                        </a:rPr>
                        <a:t>Selecting detailed objects can be difficult with fingers.</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2178504632"/>
              </p:ext>
            </p:extLst>
          </p:nvPr>
        </p:nvGraphicFramePr>
        <p:xfrm>
          <a:off x="6161206"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latin typeface="+mj-lt"/>
                        </a:rPr>
                        <a:t>Speech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latin typeface="+mj-lt"/>
                        </a:rPr>
                        <a:t>More accessible to users.</a:t>
                      </a:r>
                    </a:p>
                    <a:p>
                      <a:r>
                        <a:rPr lang="en-GB" dirty="0">
                          <a:latin typeface="+mj-lt"/>
                        </a:rPr>
                        <a:t>Helps to eradicate spelling errors.</a:t>
                      </a:r>
                    </a:p>
                    <a:p>
                      <a:r>
                        <a:rPr lang="en-GB" dirty="0">
                          <a:latin typeface="+mj-lt"/>
                        </a:rPr>
                        <a:t>Quicker form of data entry.</a:t>
                      </a:r>
                    </a:p>
                  </a:txBody>
                  <a:tcPr>
                    <a:solidFill>
                      <a:schemeClr val="accent5">
                        <a:lumMod val="40000"/>
                        <a:lumOff val="60000"/>
                      </a:schemeClr>
                    </a:solidFill>
                  </a:tcPr>
                </a:tc>
                <a:tc>
                  <a:txBody>
                    <a:bodyPr/>
                    <a:lstStyle/>
                    <a:p>
                      <a:r>
                        <a:rPr lang="en-GB" dirty="0">
                          <a:latin typeface="+mj-lt"/>
                        </a:rPr>
                        <a:t>Limited vocabulary.</a:t>
                      </a:r>
                    </a:p>
                    <a:p>
                      <a:r>
                        <a:rPr lang="en-GB" dirty="0">
                          <a:latin typeface="+mj-lt"/>
                        </a:rPr>
                        <a:t>Delay/Pauses if there changes in voice tone or speech. </a:t>
                      </a:r>
                    </a:p>
                    <a:p>
                      <a:endParaRPr lang="en-GB" dirty="0">
                        <a:latin typeface="+mj-lt"/>
                      </a:endParaRP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4187569388"/>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(Keyboard)</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Most computers come with a keyboard supplied.</a:t>
                      </a:r>
                    </a:p>
                    <a:p>
                      <a:r>
                        <a:rPr lang="en-GB" dirty="0">
                          <a:effectLst/>
                          <a:latin typeface="+mj-lt"/>
                        </a:rPr>
                        <a:t>A skilled typist can enter data very quickly</a:t>
                      </a:r>
                    </a:p>
                    <a:p>
                      <a:endParaRPr lang="en-GB" dirty="0">
                        <a:effectLst/>
                        <a:latin typeface="+mj-lt"/>
                      </a:endParaRPr>
                    </a:p>
                  </a:txBody>
                  <a:tcPr>
                    <a:solidFill>
                      <a:schemeClr val="accent5">
                        <a:lumMod val="40000"/>
                        <a:lumOff val="60000"/>
                      </a:schemeClr>
                    </a:solidFill>
                  </a:tcPr>
                </a:tc>
                <a:tc>
                  <a:txBody>
                    <a:bodyPr/>
                    <a:lstStyle/>
                    <a:p>
                      <a:r>
                        <a:rPr lang="en-GB" dirty="0">
                          <a:effectLst/>
                          <a:latin typeface="+mj-lt"/>
                        </a:rPr>
                        <a:t>It is easy to make mistakes when typing in data</a:t>
                      </a:r>
                      <a:r>
                        <a:rPr lang="en-GB" baseline="0" dirty="0">
                          <a:effectLst/>
                          <a:latin typeface="+mj-lt"/>
                        </a:rPr>
                        <a:t>.</a:t>
                      </a:r>
                    </a:p>
                    <a:p>
                      <a:r>
                        <a:rPr lang="en-GB" dirty="0">
                          <a:effectLst/>
                          <a:latin typeface="+mj-lt"/>
                        </a:rPr>
                        <a:t>Can be time consuming to enter data.</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7732087"/>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(Mouse)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Ideal for use with desktop computers.</a:t>
                      </a:r>
                    </a:p>
                    <a:p>
                      <a:r>
                        <a:rPr lang="en-GB" dirty="0">
                          <a:effectLst/>
                          <a:latin typeface="+mj-lt"/>
                        </a:rPr>
                        <a:t>Most computer users are familiar with them and requires little training.</a:t>
                      </a:r>
                    </a:p>
                  </a:txBody>
                  <a:tcPr>
                    <a:solidFill>
                      <a:schemeClr val="accent5">
                        <a:lumMod val="40000"/>
                        <a:lumOff val="60000"/>
                      </a:schemeClr>
                    </a:solidFill>
                  </a:tcPr>
                </a:tc>
                <a:tc>
                  <a:txBody>
                    <a:bodyPr/>
                    <a:lstStyle/>
                    <a:p>
                      <a:r>
                        <a:rPr lang="en-GB" dirty="0">
                          <a:effectLst/>
                          <a:latin typeface="+mj-lt"/>
                        </a:rPr>
                        <a:t>Need a flat space close to the computer.</a:t>
                      </a:r>
                    </a:p>
                    <a:p>
                      <a:r>
                        <a:rPr lang="en-GB" dirty="0">
                          <a:effectLst/>
                          <a:latin typeface="+mj-lt"/>
                        </a:rPr>
                        <a:t>Excessive use can lead to repetitive strain injury (R.S.I.).</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spTree>
    <p:extLst>
      <p:ext uri="{BB962C8B-B14F-4D97-AF65-F5344CB8AC3E}">
        <p14:creationId xmlns:p14="http://schemas.microsoft.com/office/powerpoint/2010/main" val="1865629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4188393467"/>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Gesture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3060896987"/>
              </p:ext>
            </p:extLst>
          </p:nvPr>
        </p:nvGraphicFramePr>
        <p:xfrm>
          <a:off x="6161206"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latin typeface="+mj-lt"/>
                        </a:rPr>
                        <a:t>Virtual Reality</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4275853463"/>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Augmented Reality</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554231167"/>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Biometrics</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spTree>
    <p:extLst>
      <p:ext uri="{BB962C8B-B14F-4D97-AF65-F5344CB8AC3E}">
        <p14:creationId xmlns:p14="http://schemas.microsoft.com/office/powerpoint/2010/main" val="3887732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24923791"/>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Gesture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Replaces mouse and keyboard</a:t>
                      </a:r>
                    </a:p>
                    <a:p>
                      <a:r>
                        <a:rPr lang="en-GB" dirty="0">
                          <a:effectLst/>
                          <a:latin typeface="+mj-lt"/>
                        </a:rPr>
                        <a:t>Communicate from a distance.</a:t>
                      </a:r>
                    </a:p>
                    <a:p>
                      <a:r>
                        <a:rPr lang="en-GB" dirty="0">
                          <a:effectLst/>
                          <a:latin typeface="+mj-lt"/>
                        </a:rPr>
                        <a:t>No physical contact.</a:t>
                      </a:r>
                    </a:p>
                  </a:txBody>
                  <a:tcPr>
                    <a:solidFill>
                      <a:schemeClr val="accent5">
                        <a:lumMod val="40000"/>
                        <a:lumOff val="60000"/>
                      </a:schemeClr>
                    </a:solidFill>
                  </a:tcPr>
                </a:tc>
                <a:tc>
                  <a:txBody>
                    <a:bodyPr/>
                    <a:lstStyle/>
                    <a:p>
                      <a:r>
                        <a:rPr lang="en-GB" dirty="0">
                          <a:effectLst/>
                          <a:latin typeface="+mj-lt"/>
                        </a:rPr>
                        <a:t>Obstruction from other objects.</a:t>
                      </a:r>
                    </a:p>
                    <a:p>
                      <a:r>
                        <a:rPr lang="en-GB" dirty="0">
                          <a:effectLst/>
                          <a:latin typeface="+mj-lt"/>
                        </a:rPr>
                        <a:t>Lighting could impact detection.</a:t>
                      </a:r>
                    </a:p>
                    <a:p>
                      <a:r>
                        <a:rPr lang="en-GB" dirty="0">
                          <a:effectLst/>
                          <a:latin typeface="+mj-lt"/>
                        </a:rPr>
                        <a:t>Limit on distance covered.</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367699040"/>
              </p:ext>
            </p:extLst>
          </p:nvPr>
        </p:nvGraphicFramePr>
        <p:xfrm>
          <a:off x="6161206" y="1743248"/>
          <a:ext cx="5174018" cy="227584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25120">
                <a:tc gridSpan="2">
                  <a:txBody>
                    <a:bodyPr/>
                    <a:lstStyle/>
                    <a:p>
                      <a:pPr algn="ctr"/>
                      <a:r>
                        <a:rPr lang="en-GB" b="1" dirty="0">
                          <a:latin typeface="+mj-lt"/>
                        </a:rPr>
                        <a:t>Virtual Reality</a:t>
                      </a:r>
                    </a:p>
                  </a:txBody>
                  <a:tcPr/>
                </a:tc>
                <a:tc hMerge="1">
                  <a:txBody>
                    <a:bodyPr/>
                    <a:lstStyle/>
                    <a:p>
                      <a:endParaRPr lang="en-GB" dirty="0"/>
                    </a:p>
                  </a:txBody>
                  <a:tcPr/>
                </a:tc>
                <a:extLst>
                  <a:ext uri="{0D108BD9-81ED-4DB2-BD59-A6C34878D82A}">
                    <a16:rowId xmlns:a16="http://schemas.microsoft.com/office/drawing/2014/main" val="3336917350"/>
                  </a:ext>
                </a:extLst>
              </a:tr>
              <a:tr h="325120">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1544320">
                <a:tc>
                  <a:txBody>
                    <a:bodyPr/>
                    <a:lstStyle/>
                    <a:p>
                      <a:r>
                        <a:rPr lang="en-GB" dirty="0">
                          <a:latin typeface="+mj-lt"/>
                        </a:rPr>
                        <a:t>Changes the way in which people communicate.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latin typeface="Tw Cen MT" panose="020B0602020104020603" pitchFamily="34" charset="0"/>
                        </a:rPr>
                        <a:t>Experience things that wouldn’t happen in real-life.</a:t>
                      </a:r>
                      <a:endParaRPr lang="en-GB" dirty="0">
                        <a:latin typeface="+mj-lt"/>
                      </a:endParaRPr>
                    </a:p>
                  </a:txBody>
                  <a:tcPr>
                    <a:solidFill>
                      <a:schemeClr val="accent5">
                        <a:lumMod val="40000"/>
                        <a:lumOff val="60000"/>
                      </a:schemeClr>
                    </a:solidFill>
                  </a:tcPr>
                </a:tc>
                <a:tc>
                  <a:txBody>
                    <a:bodyPr/>
                    <a:lstStyle/>
                    <a:p>
                      <a:r>
                        <a:rPr lang="en-GB" dirty="0">
                          <a:latin typeface="+mj-lt"/>
                        </a:rPr>
                        <a:t>High cost</a:t>
                      </a:r>
                    </a:p>
                    <a:p>
                      <a:r>
                        <a:rPr lang="en-GB" dirty="0">
                          <a:latin typeface="+mj-lt"/>
                        </a:rPr>
                        <a:t>Some people can suffer from motion sickness.</a:t>
                      </a:r>
                    </a:p>
                    <a:p>
                      <a:r>
                        <a:rPr lang="en-GB" dirty="0">
                          <a:latin typeface="+mj-lt"/>
                        </a:rPr>
                        <a:t>Can lead to addiction. </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982943416"/>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Augmented Reality</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Easy to use</a:t>
                      </a:r>
                    </a:p>
                    <a:p>
                      <a:r>
                        <a:rPr lang="en-GB" dirty="0">
                          <a:effectLst/>
                          <a:latin typeface="+mj-lt"/>
                        </a:rPr>
                        <a:t>Most smartphones use 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latin typeface="Tw Cen MT" panose="020B0602020104020603" pitchFamily="34" charset="0"/>
                        </a:rPr>
                        <a:t>Enhances natural environment by with virtual elements.</a:t>
                      </a:r>
                      <a:endParaRPr lang="en-GB" dirty="0">
                        <a:effectLst/>
                        <a:latin typeface="+mj-lt"/>
                      </a:endParaRPr>
                    </a:p>
                  </a:txBody>
                  <a:tcPr>
                    <a:solidFill>
                      <a:schemeClr val="accent5">
                        <a:lumMod val="40000"/>
                        <a:lumOff val="60000"/>
                      </a:schemeClr>
                    </a:solidFill>
                  </a:tcPr>
                </a:tc>
                <a:tc>
                  <a:txBody>
                    <a:bodyPr/>
                    <a:lstStyle/>
                    <a:p>
                      <a:r>
                        <a:rPr lang="en-GB" dirty="0">
                          <a:effectLst/>
                          <a:latin typeface="+mj-lt"/>
                        </a:rPr>
                        <a:t>Magazine</a:t>
                      </a:r>
                      <a:r>
                        <a:rPr lang="en-GB" baseline="0" dirty="0">
                          <a:effectLst/>
                          <a:latin typeface="+mj-lt"/>
                        </a:rPr>
                        <a:t> would need to be purchased.</a:t>
                      </a:r>
                    </a:p>
                    <a:p>
                      <a:r>
                        <a:rPr lang="en-GB" baseline="0" dirty="0">
                          <a:effectLst/>
                          <a:latin typeface="+mj-lt"/>
                        </a:rPr>
                        <a:t>Most issue monthly magazines so information may become outdated.</a:t>
                      </a:r>
                      <a:endParaRPr lang="en-GB" dirty="0">
                        <a:effectLst/>
                        <a:latin typeface="+mj-lt"/>
                      </a:endParaRP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846276891"/>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Biometrics</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r>
                        <a:rPr lang="en-GB" dirty="0">
                          <a:effectLst/>
                          <a:latin typeface="+mj-lt"/>
                        </a:rPr>
                        <a:t>Improves security </a:t>
                      </a:r>
                    </a:p>
                    <a:p>
                      <a:r>
                        <a:rPr lang="en-GB" dirty="0">
                          <a:effectLst/>
                          <a:latin typeface="+mj-lt"/>
                        </a:rPr>
                        <a:t>High degree of accuracy</a:t>
                      </a:r>
                    </a:p>
                    <a:p>
                      <a:r>
                        <a:rPr lang="en-GB" dirty="0">
                          <a:effectLst/>
                          <a:latin typeface="+mj-lt"/>
                        </a:rPr>
                        <a:t>Fully automated and now available on modern smart devices. </a:t>
                      </a:r>
                    </a:p>
                  </a:txBody>
                  <a:tcPr>
                    <a:solidFill>
                      <a:schemeClr val="accent5">
                        <a:lumMod val="40000"/>
                        <a:lumOff val="60000"/>
                      </a:schemeClr>
                    </a:solidFill>
                  </a:tcPr>
                </a:tc>
                <a:tc>
                  <a:txBody>
                    <a:bodyPr/>
                    <a:lstStyle/>
                    <a:p>
                      <a:r>
                        <a:rPr lang="en-GB" dirty="0">
                          <a:effectLst/>
                          <a:latin typeface="+mj-lt"/>
                        </a:rPr>
                        <a:t>Potential misuse of data.</a:t>
                      </a:r>
                    </a:p>
                    <a:p>
                      <a:r>
                        <a:rPr lang="en-GB" dirty="0">
                          <a:effectLst/>
                          <a:latin typeface="+mj-lt"/>
                        </a:rPr>
                        <a:t>Not 100% accurate so could still lead to incorrect identification.</a:t>
                      </a:r>
                    </a:p>
                    <a:p>
                      <a:r>
                        <a:rPr lang="en-GB" dirty="0">
                          <a:effectLst/>
                          <a:latin typeface="+mj-lt"/>
                        </a:rPr>
                        <a:t>Privacy issues</a:t>
                      </a:r>
                    </a:p>
                  </a:txBody>
                  <a:tcPr>
                    <a:solidFill>
                      <a:schemeClr val="accent4">
                        <a:lumMod val="20000"/>
                        <a:lumOff val="80000"/>
                      </a:schemeClr>
                    </a:solidFill>
                  </a:tcPr>
                </a:tc>
                <a:extLst>
                  <a:ext uri="{0D108BD9-81ED-4DB2-BD59-A6C34878D82A}">
                    <a16:rowId xmlns:a16="http://schemas.microsoft.com/office/drawing/2014/main" val="2124765920"/>
                  </a:ext>
                </a:extLst>
              </a:tr>
            </a:tbl>
          </a:graphicData>
        </a:graphic>
      </p:graphicFrame>
      <p:sp>
        <p:nvSpPr>
          <p:cNvPr id="7" name="TextBox 6">
            <a:extLst>
              <a:ext uri="{FF2B5EF4-FFF2-40B4-BE49-F238E27FC236}">
                <a16:creationId xmlns:a16="http://schemas.microsoft.com/office/drawing/2014/main" id="{37EC23CC-84DD-43BB-8F1E-069AC60D0A98}"/>
              </a:ext>
            </a:extLst>
          </p:cNvPr>
          <p:cNvSpPr txBox="1"/>
          <p:nvPr/>
        </p:nvSpPr>
        <p:spPr>
          <a:xfrm>
            <a:off x="157163" y="102303"/>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spTree>
    <p:extLst>
      <p:ext uri="{BB962C8B-B14F-4D97-AF65-F5344CB8AC3E}">
        <p14:creationId xmlns:p14="http://schemas.microsoft.com/office/powerpoint/2010/main" val="4237700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2" name="Picture 1">
            <a:extLst>
              <a:ext uri="{FF2B5EF4-FFF2-40B4-BE49-F238E27FC236}">
                <a16:creationId xmlns:a16="http://schemas.microsoft.com/office/drawing/2014/main" id="{62E02945-5AB0-4950-BA7D-423929594CA7}"/>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2672356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r>
              <a:rPr lang="en-GB" dirty="0">
                <a:solidFill>
                  <a:schemeClr val="tx1"/>
                </a:solidFill>
                <a:latin typeface="+mj-lt"/>
              </a:rPr>
              <a:t>Smart machines are taught to identify facial coordinates that make a square around the face as an area of interest, landmarks (eyes, nose etc..) and alignment (geometric structures). It’s similar to the square box you see when taking an image on a camera. Facial recognition is used for surveillance and security purposes. For example, Gatwick Airport, London, uses face recognition cameras as ID checks before allowing passengers to board the plane.</a:t>
            </a: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a:p>
            <a:pPr algn="ctr"/>
            <a:r>
              <a:rPr lang="en-GB" dirty="0">
                <a:solidFill>
                  <a:schemeClr val="tx1"/>
                </a:solidFill>
                <a:latin typeface="+mj-lt"/>
              </a:rPr>
              <a:t>The Apple iPhone will be the best because they have a strong foothold in the market and as a result, have the ability to invest heavily  in facial recognition technology.</a:t>
            </a: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8" name="Picture 7">
            <a:extLst>
              <a:ext uri="{FF2B5EF4-FFF2-40B4-BE49-F238E27FC236}">
                <a16:creationId xmlns:a16="http://schemas.microsoft.com/office/drawing/2014/main" id="{DBB96F26-AD45-48ED-84AE-304119880293}"/>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1888921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Automated face recognition technology</a:t>
            </a:r>
          </a:p>
        </p:txBody>
      </p:sp>
      <p:sp>
        <p:nvSpPr>
          <p:cNvPr id="11" name="Rectangle 10"/>
          <p:cNvSpPr/>
          <p:nvPr/>
        </p:nvSpPr>
        <p:spPr>
          <a:xfrm>
            <a:off x="4693921" y="729990"/>
            <a:ext cx="7340916"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The Metropolitan Police has announced it will use live facial recognition cameras operationally for the first time on London streets. </a:t>
            </a:r>
          </a:p>
        </p:txBody>
      </p:sp>
      <p:sp>
        <p:nvSpPr>
          <p:cNvPr id="13" name="Rectangle 12"/>
          <p:cNvSpPr/>
          <p:nvPr/>
        </p:nvSpPr>
        <p:spPr>
          <a:xfrm>
            <a:off x="4693921" y="1959485"/>
            <a:ext cx="7340916"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4693921" y="2473763"/>
            <a:ext cx="7340916" cy="191047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Police using facial recognition cameras.</a:t>
            </a:r>
          </a:p>
        </p:txBody>
      </p:sp>
      <p:sp>
        <p:nvSpPr>
          <p:cNvPr id="19" name="Rectangle 18"/>
          <p:cNvSpPr/>
          <p:nvPr/>
        </p:nvSpPr>
        <p:spPr>
          <a:xfrm>
            <a:off x="4693922" y="4506645"/>
            <a:ext cx="7340916" cy="19093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Police using facial recognition cameras.</a:t>
            </a:r>
          </a:p>
        </p:txBody>
      </p:sp>
      <p:pic>
        <p:nvPicPr>
          <p:cNvPr id="9" name="Picture 8">
            <a:extLst>
              <a:ext uri="{FF2B5EF4-FFF2-40B4-BE49-F238E27FC236}">
                <a16:creationId xmlns:a16="http://schemas.microsoft.com/office/drawing/2014/main" id="{F4AF7241-0822-4945-A6C1-99B9FCB84ABA}"/>
              </a:ext>
            </a:extLst>
          </p:cNvPr>
          <p:cNvPicPr>
            <a:picLocks noChangeAspect="1"/>
          </p:cNvPicPr>
          <p:nvPr/>
        </p:nvPicPr>
        <p:blipFill>
          <a:blip r:embed="rId3"/>
          <a:stretch>
            <a:fillRect/>
          </a:stretch>
        </p:blipFill>
        <p:spPr>
          <a:xfrm>
            <a:off x="157163" y="682586"/>
            <a:ext cx="4430077" cy="5899566"/>
          </a:xfrm>
          <a:prstGeom prst="rect">
            <a:avLst/>
          </a:prstGeom>
        </p:spPr>
      </p:pic>
    </p:spTree>
    <p:extLst>
      <p:ext uri="{BB962C8B-B14F-4D97-AF65-F5344CB8AC3E}">
        <p14:creationId xmlns:p14="http://schemas.microsoft.com/office/powerpoint/2010/main" val="206679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If you look at all these photos, what common features can you identify?</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pic>
        <p:nvPicPr>
          <p:cNvPr id="8" name="Picture 7">
            <a:extLst>
              <a:ext uri="{FF2B5EF4-FFF2-40B4-BE49-F238E27FC236}">
                <a16:creationId xmlns:a16="http://schemas.microsoft.com/office/drawing/2014/main" id="{34315DCA-59B5-45AE-9ED3-4138DFD9D105}"/>
              </a:ext>
            </a:extLst>
          </p:cNvPr>
          <p:cNvPicPr>
            <a:picLocks noChangeAspect="1"/>
          </p:cNvPicPr>
          <p:nvPr/>
        </p:nvPicPr>
        <p:blipFill>
          <a:blip r:embed="rId4"/>
          <a:stretch>
            <a:fillRect/>
          </a:stretch>
        </p:blipFill>
        <p:spPr>
          <a:xfrm>
            <a:off x="2468880" y="1417320"/>
            <a:ext cx="2453640" cy="2453640"/>
          </a:xfrm>
          <a:prstGeom prst="rect">
            <a:avLst/>
          </a:prstGeom>
        </p:spPr>
      </p:pic>
      <p:pic>
        <p:nvPicPr>
          <p:cNvPr id="9" name="Picture 8">
            <a:extLst>
              <a:ext uri="{FF2B5EF4-FFF2-40B4-BE49-F238E27FC236}">
                <a16:creationId xmlns:a16="http://schemas.microsoft.com/office/drawing/2014/main" id="{0ED06F23-2482-4CD7-9A01-9EB14B4CA9C6}"/>
              </a:ext>
            </a:extLst>
          </p:cNvPr>
          <p:cNvPicPr>
            <a:picLocks noChangeAspect="1"/>
          </p:cNvPicPr>
          <p:nvPr/>
        </p:nvPicPr>
        <p:blipFill>
          <a:blip r:embed="rId5"/>
          <a:stretch>
            <a:fillRect/>
          </a:stretch>
        </p:blipFill>
        <p:spPr>
          <a:xfrm>
            <a:off x="5195125" y="1417320"/>
            <a:ext cx="2421069" cy="2453640"/>
          </a:xfrm>
          <a:prstGeom prst="rect">
            <a:avLst/>
          </a:prstGeom>
        </p:spPr>
      </p:pic>
      <p:pic>
        <p:nvPicPr>
          <p:cNvPr id="10" name="Picture 9">
            <a:extLst>
              <a:ext uri="{FF2B5EF4-FFF2-40B4-BE49-F238E27FC236}">
                <a16:creationId xmlns:a16="http://schemas.microsoft.com/office/drawing/2014/main" id="{138CCB97-5134-4CC1-9B78-52430DD0A210}"/>
              </a:ext>
            </a:extLst>
          </p:cNvPr>
          <p:cNvPicPr>
            <a:picLocks noChangeAspect="1"/>
          </p:cNvPicPr>
          <p:nvPr/>
        </p:nvPicPr>
        <p:blipFill>
          <a:blip r:embed="rId6"/>
          <a:stretch>
            <a:fillRect/>
          </a:stretch>
        </p:blipFill>
        <p:spPr>
          <a:xfrm>
            <a:off x="172403" y="4431982"/>
            <a:ext cx="2619375" cy="1743075"/>
          </a:xfrm>
          <a:prstGeom prst="rect">
            <a:avLst/>
          </a:prstGeom>
        </p:spPr>
      </p:pic>
      <p:pic>
        <p:nvPicPr>
          <p:cNvPr id="11" name="Picture 10">
            <a:extLst>
              <a:ext uri="{FF2B5EF4-FFF2-40B4-BE49-F238E27FC236}">
                <a16:creationId xmlns:a16="http://schemas.microsoft.com/office/drawing/2014/main" id="{BD543547-A237-4C48-961C-22D027251F11}"/>
              </a:ext>
            </a:extLst>
          </p:cNvPr>
          <p:cNvPicPr>
            <a:picLocks noChangeAspect="1"/>
          </p:cNvPicPr>
          <p:nvPr/>
        </p:nvPicPr>
        <p:blipFill>
          <a:blip r:embed="rId7"/>
          <a:stretch>
            <a:fillRect/>
          </a:stretch>
        </p:blipFill>
        <p:spPr>
          <a:xfrm>
            <a:off x="3876436" y="4193737"/>
            <a:ext cx="2219564" cy="2219564"/>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extLst/>
          </p:nvPr>
        </p:nvGraphicFramePr>
        <p:xfrm>
          <a:off x="8082059" y="1420349"/>
          <a:ext cx="3282121" cy="2944368"/>
        </p:xfrm>
        <a:graphic>
          <a:graphicData uri="http://schemas.openxmlformats.org/drawingml/2006/table">
            <a:tbl>
              <a:tblPr firstRow="1" bandRow="1">
                <a:tableStyleId>{5940675A-B579-460E-94D1-54222C63F5DA}</a:tableStyleId>
              </a:tblPr>
              <a:tblGrid>
                <a:gridCol w="3282121">
                  <a:extLst>
                    <a:ext uri="{9D8B030D-6E8A-4147-A177-3AD203B41FA5}">
                      <a16:colId xmlns:a16="http://schemas.microsoft.com/office/drawing/2014/main" val="4165389595"/>
                    </a:ext>
                  </a:extLst>
                </a:gridCol>
              </a:tblGrid>
              <a:tr h="490728">
                <a:tc>
                  <a:txBody>
                    <a:bodyPr/>
                    <a:lstStyle/>
                    <a:p>
                      <a:r>
                        <a:rPr lang="en-GB" sz="2000" b="1" dirty="0">
                          <a:latin typeface="+mj-lt"/>
                        </a:rPr>
                        <a:t>Common features</a:t>
                      </a:r>
                    </a:p>
                  </a:txBody>
                  <a:tcPr>
                    <a:solidFill>
                      <a:schemeClr val="bg2"/>
                    </a:solidFill>
                  </a:tcPr>
                </a:tc>
                <a:extLst>
                  <a:ext uri="{0D108BD9-81ED-4DB2-BD59-A6C34878D82A}">
                    <a16:rowId xmlns:a16="http://schemas.microsoft.com/office/drawing/2014/main" val="2982672260"/>
                  </a:ext>
                </a:extLst>
              </a:tr>
              <a:tr h="490728">
                <a:tc>
                  <a:txBody>
                    <a:bodyPr/>
                    <a:lstStyle/>
                    <a:p>
                      <a:endParaRPr lang="en-GB" sz="2000" dirty="0">
                        <a:latin typeface="+mj-lt"/>
                      </a:endParaRPr>
                    </a:p>
                  </a:txBody>
                  <a:tcPr/>
                </a:tc>
                <a:extLst>
                  <a:ext uri="{0D108BD9-81ED-4DB2-BD59-A6C34878D82A}">
                    <a16:rowId xmlns:a16="http://schemas.microsoft.com/office/drawing/2014/main" val="211301448"/>
                  </a:ext>
                </a:extLst>
              </a:tr>
              <a:tr h="490728">
                <a:tc>
                  <a:txBody>
                    <a:bodyPr/>
                    <a:lstStyle/>
                    <a:p>
                      <a:endParaRPr lang="en-GB" sz="2000" dirty="0">
                        <a:latin typeface="+mj-lt"/>
                      </a:endParaRPr>
                    </a:p>
                  </a:txBody>
                  <a:tcPr/>
                </a:tc>
                <a:extLst>
                  <a:ext uri="{0D108BD9-81ED-4DB2-BD59-A6C34878D82A}">
                    <a16:rowId xmlns:a16="http://schemas.microsoft.com/office/drawing/2014/main" val="4155935318"/>
                  </a:ext>
                </a:extLst>
              </a:tr>
              <a:tr h="490728">
                <a:tc>
                  <a:txBody>
                    <a:bodyPr/>
                    <a:lstStyle/>
                    <a:p>
                      <a:endParaRPr lang="en-GB" sz="2000" dirty="0">
                        <a:latin typeface="+mj-lt"/>
                      </a:endParaRPr>
                    </a:p>
                  </a:txBody>
                  <a:tcPr/>
                </a:tc>
                <a:extLst>
                  <a:ext uri="{0D108BD9-81ED-4DB2-BD59-A6C34878D82A}">
                    <a16:rowId xmlns:a16="http://schemas.microsoft.com/office/drawing/2014/main" val="1710453984"/>
                  </a:ext>
                </a:extLst>
              </a:tr>
              <a:tr h="490728">
                <a:tc>
                  <a:txBody>
                    <a:bodyPr/>
                    <a:lstStyle/>
                    <a:p>
                      <a:endParaRPr lang="en-GB" sz="2000" dirty="0">
                        <a:latin typeface="+mj-lt"/>
                      </a:endParaRPr>
                    </a:p>
                  </a:txBody>
                  <a:tcPr/>
                </a:tc>
                <a:extLst>
                  <a:ext uri="{0D108BD9-81ED-4DB2-BD59-A6C34878D82A}">
                    <a16:rowId xmlns:a16="http://schemas.microsoft.com/office/drawing/2014/main" val="2807825822"/>
                  </a:ext>
                </a:extLst>
              </a:tr>
              <a:tr h="490728">
                <a:tc>
                  <a:txBody>
                    <a:bodyPr/>
                    <a:lstStyle/>
                    <a:p>
                      <a:endParaRPr lang="en-GB" sz="2000" dirty="0">
                        <a:latin typeface="+mj-lt"/>
                      </a:endParaRPr>
                    </a:p>
                  </a:txBody>
                  <a:tcPr/>
                </a:tc>
                <a:extLst>
                  <a:ext uri="{0D108BD9-81ED-4DB2-BD59-A6C34878D82A}">
                    <a16:rowId xmlns:a16="http://schemas.microsoft.com/office/drawing/2014/main" val="4253794507"/>
                  </a:ext>
                </a:extLst>
              </a:tr>
            </a:tbl>
          </a:graphicData>
        </a:graphic>
      </p:graphicFrame>
    </p:spTree>
    <p:extLst>
      <p:ext uri="{BB962C8B-B14F-4D97-AF65-F5344CB8AC3E}">
        <p14:creationId xmlns:p14="http://schemas.microsoft.com/office/powerpoint/2010/main" val="569423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790997" cy="738664"/>
          </a:xfrm>
          <a:prstGeom prst="rect">
            <a:avLst/>
          </a:prstGeom>
          <a:noFill/>
        </p:spPr>
        <p:txBody>
          <a:bodyPr wrap="square" rtlCol="0">
            <a:spAutoFit/>
          </a:bodyPr>
          <a:lstStyle/>
          <a:p>
            <a:r>
              <a:rPr lang="en-GB" sz="2400" b="1" u="sng" dirty="0">
                <a:latin typeface="+mj-lt"/>
              </a:rPr>
              <a:t>Discussion – Automated face recognition technology</a:t>
            </a:r>
          </a:p>
          <a:p>
            <a:r>
              <a:rPr lang="en-GB" dirty="0">
                <a:solidFill>
                  <a:srgbClr val="7030A0"/>
                </a:solidFill>
                <a:latin typeface="+mj-lt"/>
              </a:rPr>
              <a:t>Discuss the impact of the Police using facial recognition cameras.</a:t>
            </a:r>
          </a:p>
        </p:txBody>
      </p:sp>
      <p:sp>
        <p:nvSpPr>
          <p:cNvPr id="6" name="Rectangle 5">
            <a:extLst>
              <a:ext uri="{FF2B5EF4-FFF2-40B4-BE49-F238E27FC236}">
                <a16:creationId xmlns:a16="http://schemas.microsoft.com/office/drawing/2014/main" id="{265E58D3-607A-4E97-8056-FD847E41DD9B}"/>
              </a:ext>
            </a:extLst>
          </p:cNvPr>
          <p:cNvSpPr/>
          <p:nvPr/>
        </p:nvSpPr>
        <p:spPr>
          <a:xfrm>
            <a:off x="4343400" y="919640"/>
            <a:ext cx="416051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00B050"/>
                </a:solidFill>
                <a:latin typeface="+mj-lt"/>
              </a:rPr>
              <a:t>Positive impact</a:t>
            </a:r>
          </a:p>
          <a:p>
            <a:pPr algn="ctr"/>
            <a:endParaRPr lang="en-GB" u="sng" dirty="0">
              <a:solidFill>
                <a:srgbClr val="00B050"/>
              </a:solidFill>
              <a:latin typeface="+mj-lt"/>
            </a:endParaRPr>
          </a:p>
          <a:p>
            <a:pPr marL="342900" indent="-342900">
              <a:buFont typeface="Arial" panose="020B0604020202020204" pitchFamily="34" charset="0"/>
              <a:buChar char="•"/>
            </a:pPr>
            <a:r>
              <a:rPr lang="en-GB" sz="2000" dirty="0">
                <a:solidFill>
                  <a:schemeClr val="tx1"/>
                </a:solidFill>
                <a:latin typeface="+mj-lt"/>
              </a:rPr>
              <a:t>Police are taking advantage of new technology to keep people safe.</a:t>
            </a:r>
          </a:p>
          <a:p>
            <a:pPr marL="342900" indent="-342900">
              <a:buFont typeface="Arial" panose="020B0604020202020204" pitchFamily="34" charset="0"/>
              <a:buChar char="•"/>
            </a:pPr>
            <a:r>
              <a:rPr lang="en-GB" sz="2000" dirty="0">
                <a:solidFill>
                  <a:schemeClr val="tx1"/>
                </a:solidFill>
                <a:latin typeface="+mj-lt"/>
              </a:rPr>
              <a:t>Could be used to identify wanted criminals that currently appear on the police database.</a:t>
            </a:r>
          </a:p>
          <a:p>
            <a:pPr marL="342900" indent="-342900">
              <a:buFont typeface="Arial" panose="020B0604020202020204" pitchFamily="34" charset="0"/>
              <a:buChar char="•"/>
            </a:pPr>
            <a:r>
              <a:rPr lang="en-GB" sz="2000" dirty="0">
                <a:solidFill>
                  <a:schemeClr val="tx1"/>
                </a:solidFill>
                <a:latin typeface="+mj-lt"/>
              </a:rPr>
              <a:t>Could be used to identify vulnerable children or missing adults.</a:t>
            </a:r>
          </a:p>
          <a:p>
            <a:pPr marL="342900" indent="-342900">
              <a:buFont typeface="Arial" panose="020B0604020202020204" pitchFamily="34" charset="0"/>
              <a:buChar char="•"/>
            </a:pPr>
            <a:r>
              <a:rPr lang="en-GB" sz="2000" dirty="0">
                <a:solidFill>
                  <a:schemeClr val="tx1"/>
                </a:solidFill>
                <a:latin typeface="+mj-lt"/>
              </a:rPr>
              <a:t>Can be used for counter terrorism. </a:t>
            </a:r>
          </a:p>
          <a:p>
            <a:pPr marL="342900" indent="-342900">
              <a:buFont typeface="Arial" panose="020B0604020202020204" pitchFamily="34" charset="0"/>
              <a:buChar char="•"/>
            </a:pPr>
            <a:r>
              <a:rPr lang="en-GB" sz="2000" dirty="0">
                <a:solidFill>
                  <a:schemeClr val="tx1"/>
                </a:solidFill>
                <a:latin typeface="+mj-lt"/>
              </a:rPr>
              <a:t>Increase confidence within the general public on how crime is being dealt with. </a:t>
            </a:r>
          </a:p>
          <a:p>
            <a:endParaRPr lang="en-GB" u="sng" dirty="0">
              <a:solidFill>
                <a:srgbClr val="00B050"/>
              </a:solidFill>
              <a:latin typeface="+mj-lt"/>
            </a:endParaRPr>
          </a:p>
        </p:txBody>
      </p:sp>
      <p:sp>
        <p:nvSpPr>
          <p:cNvPr id="7" name="Rectangle 6">
            <a:extLst>
              <a:ext uri="{FF2B5EF4-FFF2-40B4-BE49-F238E27FC236}">
                <a16:creationId xmlns:a16="http://schemas.microsoft.com/office/drawing/2014/main" id="{39F80234-0024-48AB-9A9F-386A5A45D9DB}"/>
              </a:ext>
            </a:extLst>
          </p:cNvPr>
          <p:cNvSpPr/>
          <p:nvPr/>
        </p:nvSpPr>
        <p:spPr>
          <a:xfrm>
            <a:off x="8671560" y="919640"/>
            <a:ext cx="3276599" cy="554212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rgbClr val="FF0000"/>
                </a:solidFill>
                <a:latin typeface="+mj-lt"/>
              </a:rPr>
              <a:t>Negative impact</a:t>
            </a:r>
          </a:p>
          <a:p>
            <a:pPr algn="ctr"/>
            <a:endParaRPr lang="en-GB" u="sng" dirty="0">
              <a:solidFill>
                <a:srgbClr val="FF0000"/>
              </a:solidFill>
              <a:latin typeface="+mj-lt"/>
            </a:endParaRPr>
          </a:p>
          <a:p>
            <a:pPr marL="342900" indent="-342900">
              <a:buFont typeface="Arial" panose="020B0604020202020204" pitchFamily="34" charset="0"/>
              <a:buChar char="•"/>
            </a:pPr>
            <a:r>
              <a:rPr lang="en-GB" sz="2000" dirty="0">
                <a:solidFill>
                  <a:schemeClr val="tx1"/>
                </a:solidFill>
                <a:latin typeface="+mj-lt"/>
              </a:rPr>
              <a:t>Accuracy has been questioned as most matches produced by the cameras are false alarms.</a:t>
            </a:r>
          </a:p>
          <a:p>
            <a:pPr marL="342900" indent="-342900">
              <a:buFont typeface="Arial" panose="020B0604020202020204" pitchFamily="34" charset="0"/>
              <a:buChar char="•"/>
            </a:pPr>
            <a:r>
              <a:rPr lang="en-GB" sz="2000" dirty="0">
                <a:solidFill>
                  <a:schemeClr val="tx1"/>
                </a:solidFill>
                <a:latin typeface="+mj-lt"/>
              </a:rPr>
              <a:t>A serious threat to ‘civil liberties’ by creating a ‘Big Brother’ like environment.</a:t>
            </a:r>
          </a:p>
          <a:p>
            <a:pPr marL="342900" indent="-342900">
              <a:buFont typeface="Arial" panose="020B0604020202020204" pitchFamily="34" charset="0"/>
              <a:buChar char="•"/>
            </a:pPr>
            <a:r>
              <a:rPr lang="en-GB" sz="2000" dirty="0">
                <a:solidFill>
                  <a:schemeClr val="tx1"/>
                </a:solidFill>
                <a:latin typeface="+mj-lt"/>
              </a:rPr>
              <a:t>System bias - Will it be accurate enough to identify a person based on their ethic origin, gender?</a:t>
            </a:r>
          </a:p>
          <a:p>
            <a:pPr marL="342900" indent="-342900">
              <a:buFont typeface="Arial" panose="020B0604020202020204" pitchFamily="34" charset="0"/>
              <a:buChar char="•"/>
            </a:pPr>
            <a:r>
              <a:rPr lang="en-GB" sz="2000" dirty="0">
                <a:solidFill>
                  <a:schemeClr val="tx1"/>
                </a:solidFill>
                <a:latin typeface="+mj-lt"/>
              </a:rPr>
              <a:t>GDPR – is the data collected being used fairfully and lawfully.</a:t>
            </a:r>
          </a:p>
          <a:p>
            <a:endParaRPr lang="en-GB" sz="2000" dirty="0">
              <a:solidFill>
                <a:schemeClr val="tx1"/>
              </a:solidFill>
              <a:latin typeface="+mj-lt"/>
            </a:endParaRPr>
          </a:p>
        </p:txBody>
      </p:sp>
      <p:pic>
        <p:nvPicPr>
          <p:cNvPr id="10" name="Picture 9">
            <a:extLst>
              <a:ext uri="{FF2B5EF4-FFF2-40B4-BE49-F238E27FC236}">
                <a16:creationId xmlns:a16="http://schemas.microsoft.com/office/drawing/2014/main" id="{6CEF0EF6-364F-4B48-9640-294B21ED2D58}"/>
              </a:ext>
            </a:extLst>
          </p:cNvPr>
          <p:cNvPicPr>
            <a:picLocks noChangeAspect="1"/>
          </p:cNvPicPr>
          <p:nvPr/>
        </p:nvPicPr>
        <p:blipFill>
          <a:blip r:embed="rId3"/>
          <a:stretch>
            <a:fillRect/>
          </a:stretch>
        </p:blipFill>
        <p:spPr>
          <a:xfrm>
            <a:off x="157161" y="919640"/>
            <a:ext cx="4161664" cy="5542120"/>
          </a:xfrm>
          <a:prstGeom prst="rect">
            <a:avLst/>
          </a:prstGeom>
        </p:spPr>
      </p:pic>
    </p:spTree>
    <p:extLst>
      <p:ext uri="{BB962C8B-B14F-4D97-AF65-F5344CB8AC3E}">
        <p14:creationId xmlns:p14="http://schemas.microsoft.com/office/powerpoint/2010/main" val="2688014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If you look at all these photos, what common features can you identify?</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pic>
        <p:nvPicPr>
          <p:cNvPr id="8" name="Picture 7">
            <a:extLst>
              <a:ext uri="{FF2B5EF4-FFF2-40B4-BE49-F238E27FC236}">
                <a16:creationId xmlns:a16="http://schemas.microsoft.com/office/drawing/2014/main" id="{34315DCA-59B5-45AE-9ED3-4138DFD9D105}"/>
              </a:ext>
            </a:extLst>
          </p:cNvPr>
          <p:cNvPicPr>
            <a:picLocks noChangeAspect="1"/>
          </p:cNvPicPr>
          <p:nvPr/>
        </p:nvPicPr>
        <p:blipFill>
          <a:blip r:embed="rId4"/>
          <a:stretch>
            <a:fillRect/>
          </a:stretch>
        </p:blipFill>
        <p:spPr>
          <a:xfrm>
            <a:off x="2468880" y="1417320"/>
            <a:ext cx="2453640" cy="2453640"/>
          </a:xfrm>
          <a:prstGeom prst="rect">
            <a:avLst/>
          </a:prstGeom>
        </p:spPr>
      </p:pic>
      <p:pic>
        <p:nvPicPr>
          <p:cNvPr id="9" name="Picture 8">
            <a:extLst>
              <a:ext uri="{FF2B5EF4-FFF2-40B4-BE49-F238E27FC236}">
                <a16:creationId xmlns:a16="http://schemas.microsoft.com/office/drawing/2014/main" id="{0ED06F23-2482-4CD7-9A01-9EB14B4CA9C6}"/>
              </a:ext>
            </a:extLst>
          </p:cNvPr>
          <p:cNvPicPr>
            <a:picLocks noChangeAspect="1"/>
          </p:cNvPicPr>
          <p:nvPr/>
        </p:nvPicPr>
        <p:blipFill>
          <a:blip r:embed="rId5"/>
          <a:stretch>
            <a:fillRect/>
          </a:stretch>
        </p:blipFill>
        <p:spPr>
          <a:xfrm>
            <a:off x="5195125" y="1417320"/>
            <a:ext cx="2421069" cy="2453640"/>
          </a:xfrm>
          <a:prstGeom prst="rect">
            <a:avLst/>
          </a:prstGeom>
        </p:spPr>
      </p:pic>
      <p:pic>
        <p:nvPicPr>
          <p:cNvPr id="10" name="Picture 9">
            <a:extLst>
              <a:ext uri="{FF2B5EF4-FFF2-40B4-BE49-F238E27FC236}">
                <a16:creationId xmlns:a16="http://schemas.microsoft.com/office/drawing/2014/main" id="{138CCB97-5134-4CC1-9B78-52430DD0A210}"/>
              </a:ext>
            </a:extLst>
          </p:cNvPr>
          <p:cNvPicPr>
            <a:picLocks noChangeAspect="1"/>
          </p:cNvPicPr>
          <p:nvPr/>
        </p:nvPicPr>
        <p:blipFill>
          <a:blip r:embed="rId6"/>
          <a:stretch>
            <a:fillRect/>
          </a:stretch>
        </p:blipFill>
        <p:spPr>
          <a:xfrm>
            <a:off x="172403" y="4431982"/>
            <a:ext cx="2619375" cy="1743075"/>
          </a:xfrm>
          <a:prstGeom prst="rect">
            <a:avLst/>
          </a:prstGeom>
        </p:spPr>
      </p:pic>
      <p:pic>
        <p:nvPicPr>
          <p:cNvPr id="11" name="Picture 10">
            <a:extLst>
              <a:ext uri="{FF2B5EF4-FFF2-40B4-BE49-F238E27FC236}">
                <a16:creationId xmlns:a16="http://schemas.microsoft.com/office/drawing/2014/main" id="{BD543547-A237-4C48-961C-22D027251F11}"/>
              </a:ext>
            </a:extLst>
          </p:cNvPr>
          <p:cNvPicPr>
            <a:picLocks noChangeAspect="1"/>
          </p:cNvPicPr>
          <p:nvPr/>
        </p:nvPicPr>
        <p:blipFill>
          <a:blip r:embed="rId7"/>
          <a:stretch>
            <a:fillRect/>
          </a:stretch>
        </p:blipFill>
        <p:spPr>
          <a:xfrm>
            <a:off x="3876436" y="4193737"/>
            <a:ext cx="2219564" cy="2219564"/>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nvGraphicFramePr>
        <p:xfrm>
          <a:off x="8082059" y="1420349"/>
          <a:ext cx="3282121" cy="2944368"/>
        </p:xfrm>
        <a:graphic>
          <a:graphicData uri="http://schemas.openxmlformats.org/drawingml/2006/table">
            <a:tbl>
              <a:tblPr firstRow="1" bandRow="1">
                <a:tableStyleId>{5940675A-B579-460E-94D1-54222C63F5DA}</a:tableStyleId>
              </a:tblPr>
              <a:tblGrid>
                <a:gridCol w="3282121">
                  <a:extLst>
                    <a:ext uri="{9D8B030D-6E8A-4147-A177-3AD203B41FA5}">
                      <a16:colId xmlns:a16="http://schemas.microsoft.com/office/drawing/2014/main" val="4165389595"/>
                    </a:ext>
                  </a:extLst>
                </a:gridCol>
              </a:tblGrid>
              <a:tr h="490728">
                <a:tc>
                  <a:txBody>
                    <a:bodyPr/>
                    <a:lstStyle/>
                    <a:p>
                      <a:r>
                        <a:rPr lang="en-GB" sz="2000" b="1" dirty="0">
                          <a:latin typeface="+mj-lt"/>
                        </a:rPr>
                        <a:t>Common features</a:t>
                      </a:r>
                    </a:p>
                  </a:txBody>
                  <a:tcPr>
                    <a:solidFill>
                      <a:schemeClr val="bg2"/>
                    </a:solidFill>
                  </a:tcPr>
                </a:tc>
                <a:extLst>
                  <a:ext uri="{0D108BD9-81ED-4DB2-BD59-A6C34878D82A}">
                    <a16:rowId xmlns:a16="http://schemas.microsoft.com/office/drawing/2014/main" val="2982672260"/>
                  </a:ext>
                </a:extLst>
              </a:tr>
              <a:tr h="490728">
                <a:tc>
                  <a:txBody>
                    <a:bodyPr/>
                    <a:lstStyle/>
                    <a:p>
                      <a:r>
                        <a:rPr lang="en-GB" sz="2000" dirty="0">
                          <a:latin typeface="+mj-lt"/>
                        </a:rPr>
                        <a:t>Eyes</a:t>
                      </a:r>
                    </a:p>
                  </a:txBody>
                  <a:tcPr/>
                </a:tc>
                <a:extLst>
                  <a:ext uri="{0D108BD9-81ED-4DB2-BD59-A6C34878D82A}">
                    <a16:rowId xmlns:a16="http://schemas.microsoft.com/office/drawing/2014/main" val="211301448"/>
                  </a:ext>
                </a:extLst>
              </a:tr>
              <a:tr h="490728">
                <a:tc>
                  <a:txBody>
                    <a:bodyPr/>
                    <a:lstStyle/>
                    <a:p>
                      <a:r>
                        <a:rPr lang="en-GB" sz="2000" dirty="0">
                          <a:latin typeface="+mj-lt"/>
                        </a:rPr>
                        <a:t>Mouth</a:t>
                      </a:r>
                    </a:p>
                  </a:txBody>
                  <a:tcPr/>
                </a:tc>
                <a:extLst>
                  <a:ext uri="{0D108BD9-81ED-4DB2-BD59-A6C34878D82A}">
                    <a16:rowId xmlns:a16="http://schemas.microsoft.com/office/drawing/2014/main" val="4155935318"/>
                  </a:ext>
                </a:extLst>
              </a:tr>
              <a:tr h="490728">
                <a:tc>
                  <a:txBody>
                    <a:bodyPr/>
                    <a:lstStyle/>
                    <a:p>
                      <a:r>
                        <a:rPr lang="en-GB" sz="2000" dirty="0">
                          <a:latin typeface="+mj-lt"/>
                        </a:rPr>
                        <a:t>Skin</a:t>
                      </a:r>
                    </a:p>
                  </a:txBody>
                  <a:tcPr/>
                </a:tc>
                <a:extLst>
                  <a:ext uri="{0D108BD9-81ED-4DB2-BD59-A6C34878D82A}">
                    <a16:rowId xmlns:a16="http://schemas.microsoft.com/office/drawing/2014/main" val="1710453984"/>
                  </a:ext>
                </a:extLst>
              </a:tr>
              <a:tr h="490728">
                <a:tc>
                  <a:txBody>
                    <a:bodyPr/>
                    <a:lstStyle/>
                    <a:p>
                      <a:r>
                        <a:rPr lang="en-GB" sz="2000" dirty="0">
                          <a:latin typeface="+mj-lt"/>
                        </a:rPr>
                        <a:t>Nose</a:t>
                      </a:r>
                    </a:p>
                  </a:txBody>
                  <a:tcPr/>
                </a:tc>
                <a:extLst>
                  <a:ext uri="{0D108BD9-81ED-4DB2-BD59-A6C34878D82A}">
                    <a16:rowId xmlns:a16="http://schemas.microsoft.com/office/drawing/2014/main" val="2807825822"/>
                  </a:ext>
                </a:extLst>
              </a:tr>
              <a:tr h="490728">
                <a:tc>
                  <a:txBody>
                    <a:bodyPr/>
                    <a:lstStyle/>
                    <a:p>
                      <a:r>
                        <a:rPr lang="en-GB" sz="2000" dirty="0">
                          <a:latin typeface="+mj-lt"/>
                        </a:rPr>
                        <a:t>Ears</a:t>
                      </a:r>
                    </a:p>
                  </a:txBody>
                  <a:tcPr/>
                </a:tc>
                <a:extLst>
                  <a:ext uri="{0D108BD9-81ED-4DB2-BD59-A6C34878D82A}">
                    <a16:rowId xmlns:a16="http://schemas.microsoft.com/office/drawing/2014/main" val="4253794507"/>
                  </a:ext>
                </a:extLst>
              </a:tr>
            </a:tbl>
          </a:graphicData>
        </a:graphic>
      </p:graphicFrame>
      <p:sp>
        <p:nvSpPr>
          <p:cNvPr id="2" name="TextBox 1">
            <a:extLst>
              <a:ext uri="{FF2B5EF4-FFF2-40B4-BE49-F238E27FC236}">
                <a16:creationId xmlns:a16="http://schemas.microsoft.com/office/drawing/2014/main" id="{71D06B1F-306C-4617-9516-90F449B46A8B}"/>
              </a:ext>
            </a:extLst>
          </p:cNvPr>
          <p:cNvSpPr txBox="1"/>
          <p:nvPr/>
        </p:nvSpPr>
        <p:spPr>
          <a:xfrm>
            <a:off x="6598919" y="4587240"/>
            <a:ext cx="5420677" cy="1938992"/>
          </a:xfrm>
          <a:prstGeom prst="rect">
            <a:avLst/>
          </a:prstGeom>
          <a:noFill/>
        </p:spPr>
        <p:txBody>
          <a:bodyPr wrap="square" rtlCol="0">
            <a:spAutoFit/>
          </a:bodyPr>
          <a:lstStyle/>
          <a:p>
            <a:r>
              <a:rPr lang="en-GB" sz="2000" dirty="0">
                <a:latin typeface="+mj-lt"/>
              </a:rPr>
              <a:t>These common features could be referred to as </a:t>
            </a:r>
            <a:r>
              <a:rPr lang="en-GB" sz="2000" b="1" dirty="0">
                <a:latin typeface="+mj-lt"/>
              </a:rPr>
              <a:t>rules.</a:t>
            </a:r>
            <a:r>
              <a:rPr lang="en-GB" sz="2000" dirty="0">
                <a:latin typeface="+mj-lt"/>
              </a:rPr>
              <a:t> They’re typical features of the human face. </a:t>
            </a:r>
          </a:p>
          <a:p>
            <a:endParaRPr lang="en-GB" sz="2000" dirty="0">
              <a:latin typeface="+mj-lt"/>
            </a:endParaRPr>
          </a:p>
          <a:p>
            <a:r>
              <a:rPr lang="en-GB" sz="2000" dirty="0">
                <a:latin typeface="+mj-lt"/>
              </a:rPr>
              <a:t>However, there is a problem with this. These common features could also be shared with animals such as dogs and cats.</a:t>
            </a:r>
          </a:p>
        </p:txBody>
      </p:sp>
    </p:spTree>
    <p:extLst>
      <p:ext uri="{BB962C8B-B14F-4D97-AF65-F5344CB8AC3E}">
        <p14:creationId xmlns:p14="http://schemas.microsoft.com/office/powerpoint/2010/main" val="2609665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Let’s try and refine it further. Are there any features that will help us to differentiate between a dog and a human.</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extLst/>
          </p:nvPr>
        </p:nvGraphicFramePr>
        <p:xfrm>
          <a:off x="5897880" y="1362996"/>
          <a:ext cx="5593080" cy="2944368"/>
        </p:xfrm>
        <a:graphic>
          <a:graphicData uri="http://schemas.openxmlformats.org/drawingml/2006/table">
            <a:tbl>
              <a:tblPr firstRow="1" bandRow="1">
                <a:tableStyleId>{5940675A-B579-460E-94D1-54222C63F5DA}</a:tableStyleId>
              </a:tblPr>
              <a:tblGrid>
                <a:gridCol w="5593080">
                  <a:extLst>
                    <a:ext uri="{9D8B030D-6E8A-4147-A177-3AD203B41FA5}">
                      <a16:colId xmlns:a16="http://schemas.microsoft.com/office/drawing/2014/main" val="4165389595"/>
                    </a:ext>
                  </a:extLst>
                </a:gridCol>
              </a:tblGrid>
              <a:tr h="490728">
                <a:tc>
                  <a:txBody>
                    <a:bodyPr/>
                    <a:lstStyle/>
                    <a:p>
                      <a:r>
                        <a:rPr lang="en-GB" sz="2000" b="1" dirty="0">
                          <a:latin typeface="+mj-lt"/>
                        </a:rPr>
                        <a:t>Common features – How are they different?</a:t>
                      </a:r>
                    </a:p>
                  </a:txBody>
                  <a:tcPr>
                    <a:solidFill>
                      <a:schemeClr val="bg2"/>
                    </a:solidFill>
                  </a:tcPr>
                </a:tc>
                <a:extLst>
                  <a:ext uri="{0D108BD9-81ED-4DB2-BD59-A6C34878D82A}">
                    <a16:rowId xmlns:a16="http://schemas.microsoft.com/office/drawing/2014/main" val="2982672260"/>
                  </a:ext>
                </a:extLst>
              </a:tr>
              <a:tr h="490728">
                <a:tc>
                  <a:txBody>
                    <a:bodyPr/>
                    <a:lstStyle/>
                    <a:p>
                      <a:r>
                        <a:rPr lang="en-GB" sz="2000" dirty="0">
                          <a:latin typeface="+mj-lt"/>
                        </a:rPr>
                        <a:t>Eyes</a:t>
                      </a:r>
                    </a:p>
                  </a:txBody>
                  <a:tcPr/>
                </a:tc>
                <a:extLst>
                  <a:ext uri="{0D108BD9-81ED-4DB2-BD59-A6C34878D82A}">
                    <a16:rowId xmlns:a16="http://schemas.microsoft.com/office/drawing/2014/main" val="211301448"/>
                  </a:ext>
                </a:extLst>
              </a:tr>
              <a:tr h="490728">
                <a:tc>
                  <a:txBody>
                    <a:bodyPr/>
                    <a:lstStyle/>
                    <a:p>
                      <a:r>
                        <a:rPr lang="en-GB" sz="2000" dirty="0">
                          <a:latin typeface="+mj-lt"/>
                        </a:rPr>
                        <a:t>Mouth</a:t>
                      </a:r>
                    </a:p>
                  </a:txBody>
                  <a:tcPr/>
                </a:tc>
                <a:extLst>
                  <a:ext uri="{0D108BD9-81ED-4DB2-BD59-A6C34878D82A}">
                    <a16:rowId xmlns:a16="http://schemas.microsoft.com/office/drawing/2014/main" val="4155935318"/>
                  </a:ext>
                </a:extLst>
              </a:tr>
              <a:tr h="490728">
                <a:tc>
                  <a:txBody>
                    <a:bodyPr/>
                    <a:lstStyle/>
                    <a:p>
                      <a:r>
                        <a:rPr lang="en-GB" sz="2000" dirty="0">
                          <a:latin typeface="+mj-lt"/>
                        </a:rPr>
                        <a:t>Skin</a:t>
                      </a:r>
                    </a:p>
                  </a:txBody>
                  <a:tcPr/>
                </a:tc>
                <a:extLst>
                  <a:ext uri="{0D108BD9-81ED-4DB2-BD59-A6C34878D82A}">
                    <a16:rowId xmlns:a16="http://schemas.microsoft.com/office/drawing/2014/main" val="1710453984"/>
                  </a:ext>
                </a:extLst>
              </a:tr>
              <a:tr h="490728">
                <a:tc>
                  <a:txBody>
                    <a:bodyPr/>
                    <a:lstStyle/>
                    <a:p>
                      <a:r>
                        <a:rPr lang="en-GB" sz="2000" dirty="0">
                          <a:latin typeface="+mj-lt"/>
                        </a:rPr>
                        <a:t>Nose</a:t>
                      </a:r>
                    </a:p>
                  </a:txBody>
                  <a:tcPr/>
                </a:tc>
                <a:extLst>
                  <a:ext uri="{0D108BD9-81ED-4DB2-BD59-A6C34878D82A}">
                    <a16:rowId xmlns:a16="http://schemas.microsoft.com/office/drawing/2014/main" val="2807825822"/>
                  </a:ext>
                </a:extLst>
              </a:tr>
              <a:tr h="490728">
                <a:tc>
                  <a:txBody>
                    <a:bodyPr/>
                    <a:lstStyle/>
                    <a:p>
                      <a:r>
                        <a:rPr lang="en-GB" sz="2000" dirty="0">
                          <a:latin typeface="+mj-lt"/>
                        </a:rPr>
                        <a:t>Ears</a:t>
                      </a:r>
                    </a:p>
                  </a:txBody>
                  <a:tcPr/>
                </a:tc>
                <a:extLst>
                  <a:ext uri="{0D108BD9-81ED-4DB2-BD59-A6C34878D82A}">
                    <a16:rowId xmlns:a16="http://schemas.microsoft.com/office/drawing/2014/main" val="4253794507"/>
                  </a:ext>
                </a:extLst>
              </a:tr>
            </a:tbl>
          </a:graphicData>
        </a:graphic>
      </p:graphicFrame>
      <p:pic>
        <p:nvPicPr>
          <p:cNvPr id="5" name="Picture 4">
            <a:extLst>
              <a:ext uri="{FF2B5EF4-FFF2-40B4-BE49-F238E27FC236}">
                <a16:creationId xmlns:a16="http://schemas.microsoft.com/office/drawing/2014/main" id="{7BCCA254-FE88-4B59-8BCF-DA127C50B36A}"/>
              </a:ext>
            </a:extLst>
          </p:cNvPr>
          <p:cNvPicPr>
            <a:picLocks noChangeAspect="1"/>
          </p:cNvPicPr>
          <p:nvPr/>
        </p:nvPicPr>
        <p:blipFill rotWithShape="1">
          <a:blip r:embed="rId4"/>
          <a:srcRect l="33573" r="9467"/>
          <a:stretch/>
        </p:blipFill>
        <p:spPr>
          <a:xfrm>
            <a:off x="2898649" y="1393476"/>
            <a:ext cx="2496312" cy="2471769"/>
          </a:xfrm>
          <a:prstGeom prst="rect">
            <a:avLst/>
          </a:prstGeom>
        </p:spPr>
      </p:pic>
    </p:spTree>
    <p:extLst>
      <p:ext uri="{BB962C8B-B14F-4D97-AF65-F5344CB8AC3E}">
        <p14:creationId xmlns:p14="http://schemas.microsoft.com/office/powerpoint/2010/main" val="2244940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Let’s try and refine it further. Are there any features that will help us to differentiate between a dog and a human.</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extLst/>
          </p:nvPr>
        </p:nvGraphicFramePr>
        <p:xfrm>
          <a:off x="5897880" y="1362996"/>
          <a:ext cx="5593080" cy="3364992"/>
        </p:xfrm>
        <a:graphic>
          <a:graphicData uri="http://schemas.openxmlformats.org/drawingml/2006/table">
            <a:tbl>
              <a:tblPr firstRow="1" bandRow="1">
                <a:tableStyleId>{5940675A-B579-460E-94D1-54222C63F5DA}</a:tableStyleId>
              </a:tblPr>
              <a:tblGrid>
                <a:gridCol w="5593080">
                  <a:extLst>
                    <a:ext uri="{9D8B030D-6E8A-4147-A177-3AD203B41FA5}">
                      <a16:colId xmlns:a16="http://schemas.microsoft.com/office/drawing/2014/main" val="4165389595"/>
                    </a:ext>
                  </a:extLst>
                </a:gridCol>
              </a:tblGrid>
              <a:tr h="490728">
                <a:tc>
                  <a:txBody>
                    <a:bodyPr/>
                    <a:lstStyle/>
                    <a:p>
                      <a:r>
                        <a:rPr lang="en-GB" sz="2000" b="1" dirty="0">
                          <a:latin typeface="+mj-lt"/>
                        </a:rPr>
                        <a:t>Common features – How are they different?</a:t>
                      </a:r>
                    </a:p>
                  </a:txBody>
                  <a:tcPr>
                    <a:solidFill>
                      <a:schemeClr val="bg2"/>
                    </a:solidFill>
                  </a:tcPr>
                </a:tc>
                <a:extLst>
                  <a:ext uri="{0D108BD9-81ED-4DB2-BD59-A6C34878D82A}">
                    <a16:rowId xmlns:a16="http://schemas.microsoft.com/office/drawing/2014/main" val="2982672260"/>
                  </a:ext>
                </a:extLst>
              </a:tr>
              <a:tr h="490728">
                <a:tc>
                  <a:txBody>
                    <a:bodyPr/>
                    <a:lstStyle/>
                    <a:p>
                      <a:r>
                        <a:rPr lang="en-GB" sz="2000" dirty="0">
                          <a:latin typeface="+mj-lt"/>
                        </a:rPr>
                        <a:t>Eyes – Colour is different, but both have two eyes</a:t>
                      </a:r>
                    </a:p>
                  </a:txBody>
                  <a:tcPr/>
                </a:tc>
                <a:extLst>
                  <a:ext uri="{0D108BD9-81ED-4DB2-BD59-A6C34878D82A}">
                    <a16:rowId xmlns:a16="http://schemas.microsoft.com/office/drawing/2014/main" val="211301448"/>
                  </a:ext>
                </a:extLst>
              </a:tr>
              <a:tr h="490728">
                <a:tc>
                  <a:txBody>
                    <a:bodyPr/>
                    <a:lstStyle/>
                    <a:p>
                      <a:r>
                        <a:rPr lang="en-GB" sz="2000" dirty="0">
                          <a:latin typeface="+mj-lt"/>
                        </a:rPr>
                        <a:t>Mouth – Dogs have smaller mouth, no lips and bigger tongue.</a:t>
                      </a:r>
                    </a:p>
                  </a:txBody>
                  <a:tcPr/>
                </a:tc>
                <a:extLst>
                  <a:ext uri="{0D108BD9-81ED-4DB2-BD59-A6C34878D82A}">
                    <a16:rowId xmlns:a16="http://schemas.microsoft.com/office/drawing/2014/main" val="4155935318"/>
                  </a:ext>
                </a:extLst>
              </a:tr>
              <a:tr h="490728">
                <a:tc>
                  <a:txBody>
                    <a:bodyPr/>
                    <a:lstStyle/>
                    <a:p>
                      <a:r>
                        <a:rPr lang="en-GB" sz="2000" dirty="0">
                          <a:latin typeface="+mj-lt"/>
                        </a:rPr>
                        <a:t>Skin – Dogs have fur to protect their skin.</a:t>
                      </a:r>
                    </a:p>
                  </a:txBody>
                  <a:tcPr/>
                </a:tc>
                <a:extLst>
                  <a:ext uri="{0D108BD9-81ED-4DB2-BD59-A6C34878D82A}">
                    <a16:rowId xmlns:a16="http://schemas.microsoft.com/office/drawing/2014/main" val="1710453984"/>
                  </a:ext>
                </a:extLst>
              </a:tr>
              <a:tr h="490728">
                <a:tc>
                  <a:txBody>
                    <a:bodyPr/>
                    <a:lstStyle/>
                    <a:p>
                      <a:r>
                        <a:rPr lang="en-GB" sz="2000" dirty="0">
                          <a:latin typeface="+mj-lt"/>
                        </a:rPr>
                        <a:t>Nose – Dogs have a different shaped nose.</a:t>
                      </a:r>
                    </a:p>
                  </a:txBody>
                  <a:tcPr/>
                </a:tc>
                <a:extLst>
                  <a:ext uri="{0D108BD9-81ED-4DB2-BD59-A6C34878D82A}">
                    <a16:rowId xmlns:a16="http://schemas.microsoft.com/office/drawing/2014/main" val="2807825822"/>
                  </a:ext>
                </a:extLst>
              </a:tr>
              <a:tr h="490728">
                <a:tc>
                  <a:txBody>
                    <a:bodyPr/>
                    <a:lstStyle/>
                    <a:p>
                      <a:r>
                        <a:rPr lang="en-GB" sz="2000" dirty="0">
                          <a:latin typeface="+mj-lt"/>
                        </a:rPr>
                        <a:t>Ears – Both have two ears, dogs are near the top of their head.</a:t>
                      </a:r>
                    </a:p>
                  </a:txBody>
                  <a:tcPr/>
                </a:tc>
                <a:extLst>
                  <a:ext uri="{0D108BD9-81ED-4DB2-BD59-A6C34878D82A}">
                    <a16:rowId xmlns:a16="http://schemas.microsoft.com/office/drawing/2014/main" val="4253794507"/>
                  </a:ext>
                </a:extLst>
              </a:tr>
            </a:tbl>
          </a:graphicData>
        </a:graphic>
      </p:graphicFrame>
      <p:sp>
        <p:nvSpPr>
          <p:cNvPr id="2" name="TextBox 1">
            <a:extLst>
              <a:ext uri="{FF2B5EF4-FFF2-40B4-BE49-F238E27FC236}">
                <a16:creationId xmlns:a16="http://schemas.microsoft.com/office/drawing/2014/main" id="{71D06B1F-306C-4617-9516-90F449B46A8B}"/>
              </a:ext>
            </a:extLst>
          </p:cNvPr>
          <p:cNvSpPr txBox="1"/>
          <p:nvPr/>
        </p:nvSpPr>
        <p:spPr>
          <a:xfrm>
            <a:off x="5897880" y="5032788"/>
            <a:ext cx="6121716" cy="1323439"/>
          </a:xfrm>
          <a:prstGeom prst="rect">
            <a:avLst/>
          </a:prstGeom>
          <a:solidFill>
            <a:schemeClr val="accent5">
              <a:lumMod val="20000"/>
              <a:lumOff val="80000"/>
            </a:schemeClr>
          </a:solidFill>
        </p:spPr>
        <p:txBody>
          <a:bodyPr wrap="square" rtlCol="0">
            <a:spAutoFit/>
          </a:bodyPr>
          <a:lstStyle/>
          <a:p>
            <a:r>
              <a:rPr lang="en-GB" sz="2000" dirty="0">
                <a:latin typeface="+mj-lt"/>
              </a:rPr>
              <a:t>This will help to refine the rules slightly but more would need to be done to refine this algorithm so it can only detect human faces. It has to learn as it goes along – It’s called </a:t>
            </a:r>
            <a:r>
              <a:rPr lang="en-GB" sz="2000" b="1" dirty="0">
                <a:latin typeface="+mj-lt"/>
              </a:rPr>
              <a:t>Machine Learning.</a:t>
            </a:r>
          </a:p>
        </p:txBody>
      </p:sp>
      <p:pic>
        <p:nvPicPr>
          <p:cNvPr id="5" name="Picture 4">
            <a:extLst>
              <a:ext uri="{FF2B5EF4-FFF2-40B4-BE49-F238E27FC236}">
                <a16:creationId xmlns:a16="http://schemas.microsoft.com/office/drawing/2014/main" id="{7BCCA254-FE88-4B59-8BCF-DA127C50B36A}"/>
              </a:ext>
            </a:extLst>
          </p:cNvPr>
          <p:cNvPicPr>
            <a:picLocks noChangeAspect="1"/>
          </p:cNvPicPr>
          <p:nvPr/>
        </p:nvPicPr>
        <p:blipFill rotWithShape="1">
          <a:blip r:embed="rId4"/>
          <a:srcRect l="33573" r="9467"/>
          <a:stretch/>
        </p:blipFill>
        <p:spPr>
          <a:xfrm>
            <a:off x="2898649" y="1393476"/>
            <a:ext cx="2496312" cy="2471769"/>
          </a:xfrm>
          <a:prstGeom prst="rect">
            <a:avLst/>
          </a:prstGeom>
        </p:spPr>
      </p:pic>
    </p:spTree>
    <p:extLst>
      <p:ext uri="{BB962C8B-B14F-4D97-AF65-F5344CB8AC3E}">
        <p14:creationId xmlns:p14="http://schemas.microsoft.com/office/powerpoint/2010/main" val="1594183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a:t>
            </a:r>
            <a:r>
              <a:rPr lang="en-GB" u="sng" dirty="0">
                <a:latin typeface="+mj-lt"/>
              </a:rPr>
              <a:t>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extLst/>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3360505826"/>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746432" y="1915160"/>
            <a:ext cx="2619375" cy="17430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15" name="Rectangle 14">
            <a:extLst>
              <a:ext uri="{FF2B5EF4-FFF2-40B4-BE49-F238E27FC236}">
                <a16:creationId xmlns:a16="http://schemas.microsoft.com/office/drawing/2014/main" id="{044237B5-D933-4BF3-84B1-61E9B20BF709}"/>
              </a:ext>
            </a:extLst>
          </p:cNvPr>
          <p:cNvSpPr/>
          <p:nvPr/>
        </p:nvSpPr>
        <p:spPr>
          <a:xfrm>
            <a:off x="294640" y="4760853"/>
            <a:ext cx="3987799" cy="1594228"/>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Task</a:t>
            </a:r>
          </a:p>
          <a:p>
            <a:pPr algn="ctr"/>
            <a:endParaRPr lang="en-GB" u="sng" dirty="0">
              <a:solidFill>
                <a:schemeClr val="tx1"/>
              </a:solidFill>
              <a:latin typeface="+mj-lt"/>
            </a:endParaRPr>
          </a:p>
          <a:p>
            <a:pPr algn="ctr"/>
            <a:r>
              <a:rPr lang="en-GB" dirty="0">
                <a:solidFill>
                  <a:schemeClr val="tx1"/>
                </a:solidFill>
                <a:latin typeface="+mj-lt"/>
              </a:rPr>
              <a:t>Using the training data provided. Identify whether these pictures can be classified as ‘mammals’</a:t>
            </a:r>
          </a:p>
          <a:p>
            <a:pPr algn="ctr"/>
            <a:endParaRPr lang="en-GB" u="sng" dirty="0">
              <a:solidFill>
                <a:schemeClr val="tx1"/>
              </a:solidFill>
              <a:latin typeface="+mj-lt"/>
            </a:endParaRPr>
          </a:p>
          <a:p>
            <a:pPr algn="ctr"/>
            <a:endParaRPr lang="en-GB" u="sng" dirty="0">
              <a:solidFill>
                <a:schemeClr val="tx1"/>
              </a:solidFill>
              <a:latin typeface="+mj-lt"/>
            </a:endParaRPr>
          </a:p>
        </p:txBody>
      </p:sp>
    </p:spTree>
    <p:extLst>
      <p:ext uri="{BB962C8B-B14F-4D97-AF65-F5344CB8AC3E}">
        <p14:creationId xmlns:p14="http://schemas.microsoft.com/office/powerpoint/2010/main" val="3739823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extLst/>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527956970"/>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684520" y="1915160"/>
            <a:ext cx="2681287" cy="17842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4" name="Rectangle 3">
            <a:extLst>
              <a:ext uri="{FF2B5EF4-FFF2-40B4-BE49-F238E27FC236}">
                <a16:creationId xmlns:a16="http://schemas.microsoft.com/office/drawing/2014/main" id="{D274F06B-AB41-4E26-A782-E685EFC17183}"/>
              </a:ext>
            </a:extLst>
          </p:cNvPr>
          <p:cNvSpPr/>
          <p:nvPr/>
        </p:nvSpPr>
        <p:spPr>
          <a:xfrm>
            <a:off x="5562600" y="1798320"/>
            <a:ext cx="2987040" cy="19447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File:Green tick.svg - Wikipedia">
            <a:extLst>
              <a:ext uri="{FF2B5EF4-FFF2-40B4-BE49-F238E27FC236}">
                <a16:creationId xmlns:a16="http://schemas.microsoft.com/office/drawing/2014/main" id="{27DE64C0-8877-4390-88D3-002240CE2E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1" y="221944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ile:Green tick.svg - Wikipedia">
            <a:extLst>
              <a:ext uri="{FF2B5EF4-FFF2-40B4-BE49-F238E27FC236}">
                <a16:creationId xmlns:a16="http://schemas.microsoft.com/office/drawing/2014/main" id="{94D50692-152D-46F5-B096-C988EA81DD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0" y="268680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ile:Green tick.svg - Wikipedia">
            <a:extLst>
              <a:ext uri="{FF2B5EF4-FFF2-40B4-BE49-F238E27FC236}">
                <a16:creationId xmlns:a16="http://schemas.microsoft.com/office/drawing/2014/main" id="{56B60B75-7409-48D9-B7F9-A5336AC698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9" y="309802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ile:Green tick.svg - Wikipedia">
            <a:extLst>
              <a:ext uri="{FF2B5EF4-FFF2-40B4-BE49-F238E27FC236}">
                <a16:creationId xmlns:a16="http://schemas.microsoft.com/office/drawing/2014/main" id="{BCB9A3AE-309E-468A-A26B-04DCC5F813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8" y="344516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le:Red X.svg - Wikimedia Commons">
            <a:extLst>
              <a:ext uri="{FF2B5EF4-FFF2-40B4-BE49-F238E27FC236}">
                <a16:creationId xmlns:a16="http://schemas.microsoft.com/office/drawing/2014/main" id="{3BA91A38-8FAA-4E4A-8E03-A28F678F9D5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6704" y="3831452"/>
            <a:ext cx="262316" cy="26231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1E1E66A-68B1-4B30-9219-E21811225D63}"/>
              </a:ext>
            </a:extLst>
          </p:cNvPr>
          <p:cNvSpPr txBox="1"/>
          <p:nvPr/>
        </p:nvSpPr>
        <p:spPr>
          <a:xfrm>
            <a:off x="294640" y="4689864"/>
            <a:ext cx="3987800" cy="1938992"/>
          </a:xfrm>
          <a:prstGeom prst="rect">
            <a:avLst/>
          </a:prstGeom>
          <a:solidFill>
            <a:schemeClr val="accent5">
              <a:lumMod val="20000"/>
              <a:lumOff val="80000"/>
            </a:schemeClr>
          </a:solidFill>
        </p:spPr>
        <p:txBody>
          <a:bodyPr wrap="square" rtlCol="0">
            <a:spAutoFit/>
          </a:bodyPr>
          <a:lstStyle/>
          <a:p>
            <a:r>
              <a:rPr lang="en-GB" sz="2000" dirty="0">
                <a:latin typeface="+mj-lt"/>
              </a:rPr>
              <a:t>It’s important to point out that while a deer does have a tail, it’s not clearly visible in the photo so the machine wouldn’t pick it up. Same argument could be made about one of the eyes.</a:t>
            </a:r>
            <a:endParaRPr lang="en-GB" sz="2000" b="1" dirty="0">
              <a:latin typeface="+mj-lt"/>
            </a:endParaRPr>
          </a:p>
        </p:txBody>
      </p:sp>
      <p:pic>
        <p:nvPicPr>
          <p:cNvPr id="17" name="Picture 2" descr="File:Green tick.svg - Wikipedia">
            <a:extLst>
              <a:ext uri="{FF2B5EF4-FFF2-40B4-BE49-F238E27FC236}">
                <a16:creationId xmlns:a16="http://schemas.microsoft.com/office/drawing/2014/main" id="{7322D047-C167-4A48-8E15-E20D8CA3532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8" y="4187860"/>
            <a:ext cx="155789" cy="297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626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extLst/>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3677968955"/>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684520" y="1915160"/>
            <a:ext cx="2681287" cy="17842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4" name="Rectangle 3">
            <a:extLst>
              <a:ext uri="{FF2B5EF4-FFF2-40B4-BE49-F238E27FC236}">
                <a16:creationId xmlns:a16="http://schemas.microsoft.com/office/drawing/2014/main" id="{D274F06B-AB41-4E26-A782-E685EFC17183}"/>
              </a:ext>
            </a:extLst>
          </p:cNvPr>
          <p:cNvSpPr/>
          <p:nvPr/>
        </p:nvSpPr>
        <p:spPr>
          <a:xfrm>
            <a:off x="8910320" y="1777108"/>
            <a:ext cx="2987040" cy="19447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File:Green tick.svg - Wikipedia">
            <a:extLst>
              <a:ext uri="{FF2B5EF4-FFF2-40B4-BE49-F238E27FC236}">
                <a16:creationId xmlns:a16="http://schemas.microsoft.com/office/drawing/2014/main" id="{27DE64C0-8877-4390-88D3-002240CE2E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1" y="221944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File:Green tick.svg - Wikipedia">
            <a:extLst>
              <a:ext uri="{FF2B5EF4-FFF2-40B4-BE49-F238E27FC236}">
                <a16:creationId xmlns:a16="http://schemas.microsoft.com/office/drawing/2014/main" id="{94D50692-152D-46F5-B096-C988EA81DD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0" y="268680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ile:Green tick.svg - Wikipedia">
            <a:extLst>
              <a:ext uri="{FF2B5EF4-FFF2-40B4-BE49-F238E27FC236}">
                <a16:creationId xmlns:a16="http://schemas.microsoft.com/office/drawing/2014/main" id="{56B60B75-7409-48D9-B7F9-A5336AC698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9" y="3098020"/>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ile:Green tick.svg - Wikipedia">
            <a:extLst>
              <a:ext uri="{FF2B5EF4-FFF2-40B4-BE49-F238E27FC236}">
                <a16:creationId xmlns:a16="http://schemas.microsoft.com/office/drawing/2014/main" id="{BCB9A3AE-309E-468A-A26B-04DCC5F813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8" y="3445160"/>
            <a:ext cx="155789" cy="2979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1E1E66A-68B1-4B30-9219-E21811225D63}"/>
              </a:ext>
            </a:extLst>
          </p:cNvPr>
          <p:cNvSpPr txBox="1"/>
          <p:nvPr/>
        </p:nvSpPr>
        <p:spPr>
          <a:xfrm>
            <a:off x="294640" y="4642844"/>
            <a:ext cx="3987800" cy="1938992"/>
          </a:xfrm>
          <a:prstGeom prst="rect">
            <a:avLst/>
          </a:prstGeom>
          <a:solidFill>
            <a:schemeClr val="accent5">
              <a:lumMod val="20000"/>
              <a:lumOff val="80000"/>
            </a:schemeClr>
          </a:solidFill>
        </p:spPr>
        <p:txBody>
          <a:bodyPr wrap="square" rtlCol="0">
            <a:spAutoFit/>
          </a:bodyPr>
          <a:lstStyle/>
          <a:p>
            <a:r>
              <a:rPr lang="en-GB" sz="2000" dirty="0">
                <a:latin typeface="+mj-lt"/>
              </a:rPr>
              <a:t>All the features from the training data can be seen. However, again another argument on how clear the ears are. The fur on the lion might obscure this when putting the photo through the algorithm.</a:t>
            </a:r>
            <a:endParaRPr lang="en-GB" sz="2000" b="1" dirty="0">
              <a:latin typeface="+mj-lt"/>
            </a:endParaRPr>
          </a:p>
        </p:txBody>
      </p:sp>
      <p:pic>
        <p:nvPicPr>
          <p:cNvPr id="15" name="Picture 2" descr="File:Green tick.svg - Wikipedia">
            <a:extLst>
              <a:ext uri="{FF2B5EF4-FFF2-40B4-BE49-F238E27FC236}">
                <a16:creationId xmlns:a16="http://schemas.microsoft.com/office/drawing/2014/main" id="{8B75F7C5-1AAD-4D01-A2D4-15075263DB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8" y="3887884"/>
            <a:ext cx="155789" cy="2979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File:Green tick.svg - Wikipedia">
            <a:extLst>
              <a:ext uri="{FF2B5EF4-FFF2-40B4-BE49-F238E27FC236}">
                <a16:creationId xmlns:a16="http://schemas.microsoft.com/office/drawing/2014/main" id="{719583AE-FEED-4A41-BFC5-96560B7EB6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68" y="4174786"/>
            <a:ext cx="155789" cy="297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286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3677968955"/>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684520" y="1915160"/>
            <a:ext cx="2681287" cy="17842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4" name="Rectangle 3">
            <a:extLst>
              <a:ext uri="{FF2B5EF4-FFF2-40B4-BE49-F238E27FC236}">
                <a16:creationId xmlns:a16="http://schemas.microsoft.com/office/drawing/2014/main" id="{D274F06B-AB41-4E26-A782-E685EFC17183}"/>
              </a:ext>
            </a:extLst>
          </p:cNvPr>
          <p:cNvSpPr/>
          <p:nvPr/>
        </p:nvSpPr>
        <p:spPr>
          <a:xfrm>
            <a:off x="5597192" y="4288412"/>
            <a:ext cx="2987040" cy="19447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2" descr="File:Green tick.svg - Wikipedia">
            <a:extLst>
              <a:ext uri="{FF2B5EF4-FFF2-40B4-BE49-F238E27FC236}">
                <a16:creationId xmlns:a16="http://schemas.microsoft.com/office/drawing/2014/main" id="{94D50692-152D-46F5-B096-C988EA81DD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970" y="2686800"/>
            <a:ext cx="155789" cy="2979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1E1E66A-68B1-4B30-9219-E21811225D63}"/>
              </a:ext>
            </a:extLst>
          </p:cNvPr>
          <p:cNvSpPr txBox="1"/>
          <p:nvPr/>
        </p:nvSpPr>
        <p:spPr>
          <a:xfrm>
            <a:off x="294640" y="4642844"/>
            <a:ext cx="3987800" cy="1938992"/>
          </a:xfrm>
          <a:prstGeom prst="rect">
            <a:avLst/>
          </a:prstGeom>
          <a:solidFill>
            <a:schemeClr val="accent5">
              <a:lumMod val="20000"/>
              <a:lumOff val="80000"/>
            </a:schemeClr>
          </a:solidFill>
        </p:spPr>
        <p:txBody>
          <a:bodyPr wrap="square" rtlCol="0">
            <a:spAutoFit/>
          </a:bodyPr>
          <a:lstStyle/>
          <a:p>
            <a:r>
              <a:rPr lang="en-GB" sz="2000" dirty="0">
                <a:latin typeface="+mj-lt"/>
              </a:rPr>
              <a:t>Frogs are a different species and therefore will not share all the characteristics. However, it’s likely to have two eyes and four legs but we cannot see that in the photo. The algorithm wouldn’t pick it up.</a:t>
            </a:r>
            <a:endParaRPr lang="en-GB" sz="2000" b="1" dirty="0">
              <a:latin typeface="+mj-lt"/>
            </a:endParaRPr>
          </a:p>
        </p:txBody>
      </p:sp>
      <p:pic>
        <p:nvPicPr>
          <p:cNvPr id="19" name="Picture 4" descr="File:Red X.svg - Wikimedia Commons">
            <a:extLst>
              <a:ext uri="{FF2B5EF4-FFF2-40B4-BE49-F238E27FC236}">
                <a16:creationId xmlns:a16="http://schemas.microsoft.com/office/drawing/2014/main" id="{35053861-B8BB-4A65-B6BF-5D6D3C011FA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6706" y="2347234"/>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File:Red X.svg - Wikimedia Commons">
            <a:extLst>
              <a:ext uri="{FF2B5EF4-FFF2-40B4-BE49-F238E27FC236}">
                <a16:creationId xmlns:a16="http://schemas.microsoft.com/office/drawing/2014/main" id="{F6681787-882D-4888-8607-11F018D64A8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6706" y="3110400"/>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File:Red X.svg - Wikimedia Commons">
            <a:extLst>
              <a:ext uri="{FF2B5EF4-FFF2-40B4-BE49-F238E27FC236}">
                <a16:creationId xmlns:a16="http://schemas.microsoft.com/office/drawing/2014/main" id="{313C987D-132F-4E4F-B4CC-0FC12C091A5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768" y="3485285"/>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File:Red X.svg - Wikimedia Commons">
            <a:extLst>
              <a:ext uri="{FF2B5EF4-FFF2-40B4-BE49-F238E27FC236}">
                <a16:creationId xmlns:a16="http://schemas.microsoft.com/office/drawing/2014/main" id="{FCDF3DFE-B504-4C42-87BF-CF0C71D172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612" y="3841045"/>
            <a:ext cx="262316" cy="26231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File:Red X.svg - Wikimedia Commons">
            <a:extLst>
              <a:ext uri="{FF2B5EF4-FFF2-40B4-BE49-F238E27FC236}">
                <a16:creationId xmlns:a16="http://schemas.microsoft.com/office/drawing/2014/main" id="{7C320081-E12D-49CF-B606-4A9271CEEA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612" y="4235165"/>
            <a:ext cx="262316" cy="262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915253"/>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2245</Words>
  <Application>Microsoft Office PowerPoint</Application>
  <PresentationFormat>Widescreen</PresentationFormat>
  <Paragraphs>323</Paragraphs>
  <Slides>20</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Lucida Sans Typewriter</vt:lpstr>
      <vt:lpstr>Times New Roman</vt:lpstr>
      <vt:lpstr>Tw Cen MT</vt:lpstr>
      <vt:lpstr>Office Theme</vt:lpstr>
      <vt:lpstr>WJEC Digital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2021-05-12T15:38:53Z</dcterms:modified>
</cp:coreProperties>
</file>